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handoutMasterIdLst>
    <p:handoutMasterId r:id="rId10"/>
  </p:handoutMasterIdLst>
  <p:sldIdLst>
    <p:sldId id="266" r:id="rId2"/>
    <p:sldId id="273" r:id="rId3"/>
    <p:sldId id="274" r:id="rId4"/>
    <p:sldId id="256" r:id="rId5"/>
    <p:sldId id="259" r:id="rId6"/>
    <p:sldId id="261" r:id="rId7"/>
    <p:sldId id="262" r:id="rId8"/>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横溝 洋平" initials="横溝" lastIdx="1" clrIdx="0">
    <p:extLst>
      <p:ext uri="{19B8F6BF-5375-455C-9EA6-DF929625EA0E}">
        <p15:presenceInfo xmlns:p15="http://schemas.microsoft.com/office/powerpoint/2012/main" userId="S-1-5-21-2752798102-4216206266-1028313128-91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A2E446-E47B-D242-A726-DEE42A0CAD35}" v="2" dt="2022-04-06T02:48:20.36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24" autoAdjust="0"/>
    <p:restoredTop sz="96320" autoAdjust="0"/>
  </p:normalViewPr>
  <p:slideViewPr>
    <p:cSldViewPr snapToGrid="0" snapToObjects="1">
      <p:cViewPr varScale="1">
        <p:scale>
          <a:sx n="55" d="100"/>
          <a:sy n="55" d="100"/>
        </p:scale>
        <p:origin x="1920" y="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17" d="100"/>
          <a:sy n="117" d="100"/>
        </p:scale>
        <p:origin x="420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AB530E1-7655-464C-95FE-C978DCDF66AE}"/>
              </a:ext>
            </a:extLst>
          </p:cNvPr>
          <p:cNvSpPr>
            <a:spLocks noGrp="1"/>
          </p:cNvSpPr>
          <p:nvPr>
            <p:ph type="hdr" sz="quarter"/>
          </p:nvPr>
        </p:nvSpPr>
        <p:spPr>
          <a:xfrm>
            <a:off x="0" y="1"/>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5442302F-BCE9-0845-A082-D7AA7A5F2E19}"/>
              </a:ext>
            </a:extLst>
          </p:cNvPr>
          <p:cNvSpPr>
            <a:spLocks noGrp="1"/>
          </p:cNvSpPr>
          <p:nvPr>
            <p:ph type="dt" sz="quarter" idx="1"/>
          </p:nvPr>
        </p:nvSpPr>
        <p:spPr>
          <a:xfrm>
            <a:off x="3855838" y="1"/>
            <a:ext cx="2949787" cy="498693"/>
          </a:xfrm>
          <a:prstGeom prst="rect">
            <a:avLst/>
          </a:prstGeom>
        </p:spPr>
        <p:txBody>
          <a:bodyPr vert="horz" lIns="91440" tIns="45720" rIns="91440" bIns="45720" rtlCol="0"/>
          <a:lstStyle>
            <a:lvl1pPr algn="r">
              <a:defRPr sz="1200"/>
            </a:lvl1pPr>
          </a:lstStyle>
          <a:p>
            <a:fld id="{7DE169C9-6FB5-9746-B61D-8A10FEBF6BAA}" type="datetimeFigureOut">
              <a:rPr kumimoji="1" lang="ja-JP" altLang="en-US" smtClean="0"/>
              <a:t>2023/5/2</a:t>
            </a:fld>
            <a:endParaRPr kumimoji="1" lang="ja-JP" altLang="en-US"/>
          </a:p>
        </p:txBody>
      </p:sp>
      <p:sp>
        <p:nvSpPr>
          <p:cNvPr id="4" name="フッター プレースホルダー 3">
            <a:extLst>
              <a:ext uri="{FF2B5EF4-FFF2-40B4-BE49-F238E27FC236}">
                <a16:creationId xmlns:a16="http://schemas.microsoft.com/office/drawing/2014/main" id="{E3E55565-CFB8-B34C-8FCD-EBD515586BF7}"/>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05FD7698-562E-F446-BE2A-469736032590}"/>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84DC6AA8-9F85-B24C-BDD8-27747E49FF02}" type="slidenum">
              <a:rPr kumimoji="1" lang="ja-JP" altLang="en-US" smtClean="0"/>
              <a:t>‹#›</a:t>
            </a:fld>
            <a:endParaRPr kumimoji="1" lang="ja-JP" altLang="en-US"/>
          </a:p>
        </p:txBody>
      </p:sp>
    </p:spTree>
    <p:extLst>
      <p:ext uri="{BB962C8B-B14F-4D97-AF65-F5344CB8AC3E}">
        <p14:creationId xmlns:p14="http://schemas.microsoft.com/office/powerpoint/2010/main" val="1237087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1"/>
            <a:ext cx="2949787" cy="498693"/>
          </a:xfrm>
          <a:prstGeom prst="rect">
            <a:avLst/>
          </a:prstGeom>
        </p:spPr>
        <p:txBody>
          <a:bodyPr vert="horz" lIns="91440" tIns="45720" rIns="91440" bIns="45720" rtlCol="0"/>
          <a:lstStyle>
            <a:lvl1pPr algn="r">
              <a:defRPr sz="1200"/>
            </a:lvl1pPr>
          </a:lstStyle>
          <a:p>
            <a:fld id="{F0DA65AD-3D4C-9C4E-BE0C-631AC93A8FFE}" type="datetimeFigureOut">
              <a:rPr kumimoji="1" lang="ja-JP" altLang="en-US" smtClean="0"/>
              <a:t>2023/5/2</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6"/>
            <a:ext cx="5445760" cy="39136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9BB223E6-74B3-1A48-B998-EDCB2895FE87}" type="slidenum">
              <a:rPr kumimoji="1" lang="ja-JP" altLang="en-US" smtClean="0"/>
              <a:t>‹#›</a:t>
            </a:fld>
            <a:endParaRPr kumimoji="1" lang="ja-JP" altLang="en-US"/>
          </a:p>
        </p:txBody>
      </p:sp>
    </p:spTree>
    <p:extLst>
      <p:ext uri="{BB962C8B-B14F-4D97-AF65-F5344CB8AC3E}">
        <p14:creationId xmlns:p14="http://schemas.microsoft.com/office/powerpoint/2010/main" val="171700101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50" dirty="0"/>
              <a:t>知的財産権が</a:t>
            </a:r>
            <a:r>
              <a:rPr kumimoji="1" lang="en-US" altLang="ja-JP" sz="1050" dirty="0"/>
              <a:t>3</a:t>
            </a:r>
            <a:r>
              <a:rPr kumimoji="1" lang="ja-JP" altLang="en-US" sz="1050" dirty="0"/>
              <a:t>件以上ある場合はノート欄に記載ください。</a:t>
            </a:r>
            <a:endParaRPr kumimoji="1" lang="en-US" altLang="ja-JP" sz="1050" dirty="0"/>
          </a:p>
          <a:p>
            <a:endParaRPr kumimoji="1" lang="en-US" altLang="ja-JP" dirty="0"/>
          </a:p>
          <a:p>
            <a:r>
              <a:rPr kumimoji="1" lang="ja-JP" altLang="en-US" sz="1050" dirty="0"/>
              <a:t>知的財産権③</a:t>
            </a:r>
            <a:endParaRPr kumimoji="1" lang="en-US" altLang="ja-JP" sz="1050" dirty="0"/>
          </a:p>
          <a:p>
            <a:r>
              <a:rPr kumimoji="1" lang="ja-JP" altLang="en-US" sz="1200" dirty="0"/>
              <a:t>発明の名称：</a:t>
            </a:r>
            <a:endParaRPr kumimoji="1" lang="en-US" altLang="ja-JP" sz="1200" dirty="0"/>
          </a:p>
          <a:p>
            <a:r>
              <a:rPr kumimoji="1" lang="ja-JP" altLang="en-US" sz="1200" dirty="0"/>
              <a:t>特許番号（出願番号）：</a:t>
            </a:r>
            <a:endParaRPr kumimoji="1" lang="en-US" altLang="ja-JP" sz="1200" dirty="0"/>
          </a:p>
          <a:p>
            <a:r>
              <a:rPr kumimoji="1" lang="ja-JP" altLang="en-US" sz="1200" dirty="0"/>
              <a:t>発明者：　　　　　　　　出願人：　　　　　　出願日：</a:t>
            </a:r>
            <a:endParaRPr kumimoji="1" lang="en-US" altLang="ja-JP" sz="1200" dirty="0"/>
          </a:p>
          <a:p>
            <a:endParaRPr kumimoji="1" lang="ja-JP" altLang="en-US" dirty="0"/>
          </a:p>
        </p:txBody>
      </p:sp>
      <p:sp>
        <p:nvSpPr>
          <p:cNvPr id="4" name="スライド番号プレースホルダー 3"/>
          <p:cNvSpPr>
            <a:spLocks noGrp="1"/>
          </p:cNvSpPr>
          <p:nvPr>
            <p:ph type="sldNum" sz="quarter" idx="5"/>
          </p:nvPr>
        </p:nvSpPr>
        <p:spPr/>
        <p:txBody>
          <a:bodyPr/>
          <a:lstStyle/>
          <a:p>
            <a:fld id="{9BB223E6-74B3-1A48-B998-EDCB2895FE87}" type="slidenum">
              <a:rPr kumimoji="1" lang="ja-JP" altLang="en-US" smtClean="0"/>
              <a:t>2</a:t>
            </a:fld>
            <a:endParaRPr kumimoji="1" lang="ja-JP" altLang="en-US"/>
          </a:p>
        </p:txBody>
      </p:sp>
    </p:spTree>
    <p:extLst>
      <p:ext uri="{BB962C8B-B14F-4D97-AF65-F5344CB8AC3E}">
        <p14:creationId xmlns:p14="http://schemas.microsoft.com/office/powerpoint/2010/main" val="1961273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BB223E6-74B3-1A48-B998-EDCB2895FE87}" type="slidenum">
              <a:rPr kumimoji="1" lang="ja-JP" altLang="en-US" smtClean="0"/>
              <a:t>3</a:t>
            </a:fld>
            <a:endParaRPr kumimoji="1" lang="ja-JP" altLang="en-US"/>
          </a:p>
        </p:txBody>
      </p:sp>
    </p:spTree>
    <p:extLst>
      <p:ext uri="{BB962C8B-B14F-4D97-AF65-F5344CB8AC3E}">
        <p14:creationId xmlns:p14="http://schemas.microsoft.com/office/powerpoint/2010/main" val="2769589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（補足説明）</a:t>
            </a:r>
            <a:r>
              <a:rPr kumimoji="1" lang="en-US" altLang="ja-JP" dirty="0"/>
              <a:t>※ </a:t>
            </a:r>
            <a:r>
              <a:rPr kumimoji="1" lang="ja-JP" altLang="en-US" dirty="0"/>
              <a:t>重要なポイントはスライドに記載してください</a:t>
            </a:r>
          </a:p>
        </p:txBody>
      </p:sp>
      <p:sp>
        <p:nvSpPr>
          <p:cNvPr id="4" name="スライド番号プレースホルダー 3"/>
          <p:cNvSpPr>
            <a:spLocks noGrp="1"/>
          </p:cNvSpPr>
          <p:nvPr>
            <p:ph type="sldNum" sz="quarter" idx="5"/>
          </p:nvPr>
        </p:nvSpPr>
        <p:spPr/>
        <p:txBody>
          <a:bodyPr/>
          <a:lstStyle/>
          <a:p>
            <a:fld id="{9BB223E6-74B3-1A48-B998-EDCB2895FE87}" type="slidenum">
              <a:rPr kumimoji="1" lang="ja-JP" altLang="en-US" smtClean="0"/>
              <a:t>4</a:t>
            </a:fld>
            <a:endParaRPr kumimoji="1" lang="ja-JP" altLang="en-US"/>
          </a:p>
        </p:txBody>
      </p:sp>
    </p:spTree>
    <p:extLst>
      <p:ext uri="{BB962C8B-B14F-4D97-AF65-F5344CB8AC3E}">
        <p14:creationId xmlns:p14="http://schemas.microsoft.com/office/powerpoint/2010/main" val="4226945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（補足説明）</a:t>
            </a:r>
            <a:r>
              <a:rPr kumimoji="1" lang="en-US" altLang="ja-JP" dirty="0"/>
              <a:t>※ </a:t>
            </a:r>
            <a:r>
              <a:rPr kumimoji="1" lang="ja-JP" altLang="en-US" dirty="0"/>
              <a:t>重要なポイントはスライドに記載してください</a:t>
            </a:r>
          </a:p>
        </p:txBody>
      </p:sp>
      <p:sp>
        <p:nvSpPr>
          <p:cNvPr id="4" name="スライド番号プレースホルダー 3"/>
          <p:cNvSpPr>
            <a:spLocks noGrp="1"/>
          </p:cNvSpPr>
          <p:nvPr>
            <p:ph type="sldNum" sz="quarter" idx="5"/>
          </p:nvPr>
        </p:nvSpPr>
        <p:spPr/>
        <p:txBody>
          <a:bodyPr/>
          <a:lstStyle/>
          <a:p>
            <a:fld id="{9BB223E6-74B3-1A48-B998-EDCB2895FE87}" type="slidenum">
              <a:rPr kumimoji="1" lang="ja-JP" altLang="en-US" smtClean="0"/>
              <a:t>5</a:t>
            </a:fld>
            <a:endParaRPr kumimoji="1" lang="ja-JP" altLang="en-US"/>
          </a:p>
        </p:txBody>
      </p:sp>
    </p:spTree>
    <p:extLst>
      <p:ext uri="{BB962C8B-B14F-4D97-AF65-F5344CB8AC3E}">
        <p14:creationId xmlns:p14="http://schemas.microsoft.com/office/powerpoint/2010/main" val="2496836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（補足説明）</a:t>
            </a:r>
            <a:r>
              <a:rPr kumimoji="1" lang="en-US" altLang="ja-JP" dirty="0"/>
              <a:t>※ </a:t>
            </a:r>
            <a:r>
              <a:rPr kumimoji="1" lang="ja-JP" altLang="en-US" dirty="0"/>
              <a:t>重要なポイントはスライドに記載してください</a:t>
            </a:r>
          </a:p>
        </p:txBody>
      </p:sp>
      <p:sp>
        <p:nvSpPr>
          <p:cNvPr id="4" name="スライド番号プレースホルダー 3"/>
          <p:cNvSpPr>
            <a:spLocks noGrp="1"/>
          </p:cNvSpPr>
          <p:nvPr>
            <p:ph type="sldNum" sz="quarter" idx="5"/>
          </p:nvPr>
        </p:nvSpPr>
        <p:spPr/>
        <p:txBody>
          <a:bodyPr/>
          <a:lstStyle/>
          <a:p>
            <a:fld id="{9BB223E6-74B3-1A48-B998-EDCB2895FE87}" type="slidenum">
              <a:rPr kumimoji="1" lang="ja-JP" altLang="en-US" smtClean="0"/>
              <a:t>6</a:t>
            </a:fld>
            <a:endParaRPr kumimoji="1" lang="ja-JP" altLang="en-US"/>
          </a:p>
        </p:txBody>
      </p:sp>
    </p:spTree>
    <p:extLst>
      <p:ext uri="{BB962C8B-B14F-4D97-AF65-F5344CB8AC3E}">
        <p14:creationId xmlns:p14="http://schemas.microsoft.com/office/powerpoint/2010/main" val="254500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（補足説明）</a:t>
            </a:r>
            <a:r>
              <a:rPr kumimoji="1" lang="en-US" altLang="ja-JP" dirty="0"/>
              <a:t>※ </a:t>
            </a:r>
            <a:r>
              <a:rPr kumimoji="1" lang="ja-JP" altLang="en-US" dirty="0"/>
              <a:t>重要なポイントはスライドに記載してください</a:t>
            </a:r>
          </a:p>
        </p:txBody>
      </p:sp>
      <p:sp>
        <p:nvSpPr>
          <p:cNvPr id="4" name="スライド番号プレースホルダー 3"/>
          <p:cNvSpPr>
            <a:spLocks noGrp="1"/>
          </p:cNvSpPr>
          <p:nvPr>
            <p:ph type="sldNum" sz="quarter" idx="5"/>
          </p:nvPr>
        </p:nvSpPr>
        <p:spPr/>
        <p:txBody>
          <a:bodyPr/>
          <a:lstStyle/>
          <a:p>
            <a:fld id="{9BB223E6-74B3-1A48-B998-EDCB2895FE87}" type="slidenum">
              <a:rPr kumimoji="1" lang="ja-JP" altLang="en-US" smtClean="0"/>
              <a:t>7</a:t>
            </a:fld>
            <a:endParaRPr kumimoji="1" lang="ja-JP" altLang="en-US"/>
          </a:p>
        </p:txBody>
      </p:sp>
    </p:spTree>
    <p:extLst>
      <p:ext uri="{BB962C8B-B14F-4D97-AF65-F5344CB8AC3E}">
        <p14:creationId xmlns:p14="http://schemas.microsoft.com/office/powerpoint/2010/main" val="1606618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4CFF94E-8939-884D-A141-8B9E7A24CAED}" type="datetimeFigureOut">
              <a:rPr kumimoji="1" lang="ja-JP" altLang="en-US" smtClean="0"/>
              <a:t>2023/5/2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D396C1-EFFF-9448-A6CC-B490624514E6}" type="slidenum">
              <a:rPr kumimoji="1" lang="ja-JP" altLang="en-US" smtClean="0"/>
              <a:t>‹#›</a:t>
            </a:fld>
            <a:endParaRPr kumimoji="1" lang="ja-JP" altLang="en-US"/>
          </a:p>
        </p:txBody>
      </p:sp>
    </p:spTree>
    <p:extLst>
      <p:ext uri="{BB962C8B-B14F-4D97-AF65-F5344CB8AC3E}">
        <p14:creationId xmlns:p14="http://schemas.microsoft.com/office/powerpoint/2010/main" val="1063932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CFF94E-8939-884D-A141-8B9E7A24CAED}" type="datetimeFigureOut">
              <a:rPr kumimoji="1" lang="ja-JP" altLang="en-US" smtClean="0"/>
              <a:t>2023/5/2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D396C1-EFFF-9448-A6CC-B490624514E6}" type="slidenum">
              <a:rPr kumimoji="1" lang="ja-JP" altLang="en-US" smtClean="0"/>
              <a:t>‹#›</a:t>
            </a:fld>
            <a:endParaRPr kumimoji="1" lang="ja-JP" altLang="en-US"/>
          </a:p>
        </p:txBody>
      </p:sp>
    </p:spTree>
    <p:extLst>
      <p:ext uri="{BB962C8B-B14F-4D97-AF65-F5344CB8AC3E}">
        <p14:creationId xmlns:p14="http://schemas.microsoft.com/office/powerpoint/2010/main" val="2335090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CFF94E-8939-884D-A141-8B9E7A24CAED}" type="datetimeFigureOut">
              <a:rPr kumimoji="1" lang="ja-JP" altLang="en-US" smtClean="0"/>
              <a:t>2023/5/2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D396C1-EFFF-9448-A6CC-B490624514E6}" type="slidenum">
              <a:rPr kumimoji="1" lang="ja-JP" altLang="en-US" smtClean="0"/>
              <a:t>‹#›</a:t>
            </a:fld>
            <a:endParaRPr kumimoji="1" lang="ja-JP" altLang="en-US"/>
          </a:p>
        </p:txBody>
      </p:sp>
    </p:spTree>
    <p:extLst>
      <p:ext uri="{BB962C8B-B14F-4D97-AF65-F5344CB8AC3E}">
        <p14:creationId xmlns:p14="http://schemas.microsoft.com/office/powerpoint/2010/main" val="3989033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4CFF94E-8939-884D-A141-8B9E7A24CAED}" type="datetimeFigureOut">
              <a:rPr kumimoji="1" lang="ja-JP" altLang="en-US" smtClean="0"/>
              <a:t>2023/5/2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D396C1-EFFF-9448-A6CC-B490624514E6}" type="slidenum">
              <a:rPr kumimoji="1" lang="ja-JP" altLang="en-US" smtClean="0"/>
              <a:t>‹#›</a:t>
            </a:fld>
            <a:endParaRPr kumimoji="1" lang="ja-JP" altLang="en-US"/>
          </a:p>
        </p:txBody>
      </p:sp>
    </p:spTree>
    <p:extLst>
      <p:ext uri="{BB962C8B-B14F-4D97-AF65-F5344CB8AC3E}">
        <p14:creationId xmlns:p14="http://schemas.microsoft.com/office/powerpoint/2010/main" val="3892283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4CFF94E-8939-884D-A141-8B9E7A24CAED}" type="datetimeFigureOut">
              <a:rPr kumimoji="1" lang="ja-JP" altLang="en-US" smtClean="0"/>
              <a:t>2023/5/2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8D396C1-EFFF-9448-A6CC-B490624514E6}" type="slidenum">
              <a:rPr kumimoji="1" lang="ja-JP" altLang="en-US" smtClean="0"/>
              <a:t>‹#›</a:t>
            </a:fld>
            <a:endParaRPr kumimoji="1" lang="ja-JP" altLang="en-US"/>
          </a:p>
        </p:txBody>
      </p:sp>
    </p:spTree>
    <p:extLst>
      <p:ext uri="{BB962C8B-B14F-4D97-AF65-F5344CB8AC3E}">
        <p14:creationId xmlns:p14="http://schemas.microsoft.com/office/powerpoint/2010/main" val="3414568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4CFF94E-8939-884D-A141-8B9E7A24CAED}" type="datetimeFigureOut">
              <a:rPr kumimoji="1" lang="ja-JP" altLang="en-US" smtClean="0"/>
              <a:t>2023/5/2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D396C1-EFFF-9448-A6CC-B490624514E6}" type="slidenum">
              <a:rPr kumimoji="1" lang="ja-JP" altLang="en-US" smtClean="0"/>
              <a:t>‹#›</a:t>
            </a:fld>
            <a:endParaRPr kumimoji="1" lang="ja-JP" altLang="en-US"/>
          </a:p>
        </p:txBody>
      </p:sp>
    </p:spTree>
    <p:extLst>
      <p:ext uri="{BB962C8B-B14F-4D97-AF65-F5344CB8AC3E}">
        <p14:creationId xmlns:p14="http://schemas.microsoft.com/office/powerpoint/2010/main" val="1230185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4CFF94E-8939-884D-A141-8B9E7A24CAED}" type="datetimeFigureOut">
              <a:rPr kumimoji="1" lang="ja-JP" altLang="en-US" smtClean="0"/>
              <a:t>2023/5/2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8D396C1-EFFF-9448-A6CC-B490624514E6}" type="slidenum">
              <a:rPr kumimoji="1" lang="ja-JP" altLang="en-US" smtClean="0"/>
              <a:t>‹#›</a:t>
            </a:fld>
            <a:endParaRPr kumimoji="1" lang="ja-JP" altLang="en-US"/>
          </a:p>
        </p:txBody>
      </p:sp>
    </p:spTree>
    <p:extLst>
      <p:ext uri="{BB962C8B-B14F-4D97-AF65-F5344CB8AC3E}">
        <p14:creationId xmlns:p14="http://schemas.microsoft.com/office/powerpoint/2010/main" val="22661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4CFF94E-8939-884D-A141-8B9E7A24CAED}" type="datetimeFigureOut">
              <a:rPr kumimoji="1" lang="ja-JP" altLang="en-US" smtClean="0"/>
              <a:t>2023/5/2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8D396C1-EFFF-9448-A6CC-B490624514E6}" type="slidenum">
              <a:rPr kumimoji="1" lang="ja-JP" altLang="en-US" smtClean="0"/>
              <a:t>‹#›</a:t>
            </a:fld>
            <a:endParaRPr kumimoji="1" lang="ja-JP" altLang="en-US"/>
          </a:p>
        </p:txBody>
      </p:sp>
    </p:spTree>
    <p:extLst>
      <p:ext uri="{BB962C8B-B14F-4D97-AF65-F5344CB8AC3E}">
        <p14:creationId xmlns:p14="http://schemas.microsoft.com/office/powerpoint/2010/main" val="2027342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CFF94E-8939-884D-A141-8B9E7A24CAED}" type="datetimeFigureOut">
              <a:rPr kumimoji="1" lang="ja-JP" altLang="en-US" smtClean="0"/>
              <a:t>2023/5/2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8D396C1-EFFF-9448-A6CC-B490624514E6}" type="slidenum">
              <a:rPr kumimoji="1" lang="ja-JP" altLang="en-US" smtClean="0"/>
              <a:t>‹#›</a:t>
            </a:fld>
            <a:endParaRPr kumimoji="1" lang="ja-JP" altLang="en-US"/>
          </a:p>
        </p:txBody>
      </p:sp>
    </p:spTree>
    <p:extLst>
      <p:ext uri="{BB962C8B-B14F-4D97-AF65-F5344CB8AC3E}">
        <p14:creationId xmlns:p14="http://schemas.microsoft.com/office/powerpoint/2010/main" val="3184380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4CFF94E-8939-884D-A141-8B9E7A24CAED}" type="datetimeFigureOut">
              <a:rPr kumimoji="1" lang="ja-JP" altLang="en-US" smtClean="0"/>
              <a:t>2023/5/2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D396C1-EFFF-9448-A6CC-B490624514E6}" type="slidenum">
              <a:rPr kumimoji="1" lang="ja-JP" altLang="en-US" smtClean="0"/>
              <a:t>‹#›</a:t>
            </a:fld>
            <a:endParaRPr kumimoji="1" lang="ja-JP" altLang="en-US"/>
          </a:p>
        </p:txBody>
      </p:sp>
    </p:spTree>
    <p:extLst>
      <p:ext uri="{BB962C8B-B14F-4D97-AF65-F5344CB8AC3E}">
        <p14:creationId xmlns:p14="http://schemas.microsoft.com/office/powerpoint/2010/main" val="345791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4CFF94E-8939-884D-A141-8B9E7A24CAED}" type="datetimeFigureOut">
              <a:rPr kumimoji="1" lang="ja-JP" altLang="en-US" smtClean="0"/>
              <a:t>2023/5/2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8D396C1-EFFF-9448-A6CC-B490624514E6}" type="slidenum">
              <a:rPr kumimoji="1" lang="ja-JP" altLang="en-US" smtClean="0"/>
              <a:t>‹#›</a:t>
            </a:fld>
            <a:endParaRPr kumimoji="1" lang="ja-JP" altLang="en-US"/>
          </a:p>
        </p:txBody>
      </p:sp>
    </p:spTree>
    <p:extLst>
      <p:ext uri="{BB962C8B-B14F-4D97-AF65-F5344CB8AC3E}">
        <p14:creationId xmlns:p14="http://schemas.microsoft.com/office/powerpoint/2010/main" val="4255659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CFF94E-8939-884D-A141-8B9E7A24CAED}" type="datetimeFigureOut">
              <a:rPr kumimoji="1" lang="ja-JP" altLang="en-US" smtClean="0"/>
              <a:t>2023/5/2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396C1-EFFF-9448-A6CC-B490624514E6}" type="slidenum">
              <a:rPr kumimoji="1" lang="ja-JP" altLang="en-US" smtClean="0"/>
              <a:t>‹#›</a:t>
            </a:fld>
            <a:endParaRPr kumimoji="1" lang="ja-JP" altLang="en-US"/>
          </a:p>
        </p:txBody>
      </p:sp>
    </p:spTree>
    <p:extLst>
      <p:ext uri="{BB962C8B-B14F-4D97-AF65-F5344CB8AC3E}">
        <p14:creationId xmlns:p14="http://schemas.microsoft.com/office/powerpoint/2010/main" val="1296601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53CE11-FBD6-F246-9F7C-5DCFF7EA8AD2}"/>
              </a:ext>
            </a:extLst>
          </p:cNvPr>
          <p:cNvPicPr>
            <a:picLocks noChangeAspect="1"/>
          </p:cNvPicPr>
          <p:nvPr/>
        </p:nvPicPr>
        <p:blipFill rotWithShape="1">
          <a:blip r:embed="rId2"/>
          <a:srcRect b="17462"/>
          <a:stretch/>
        </p:blipFill>
        <p:spPr>
          <a:xfrm>
            <a:off x="-915" y="-5032"/>
            <a:ext cx="9144914" cy="3420000"/>
          </a:xfrm>
          <a:prstGeom prst="rect">
            <a:avLst/>
          </a:prstGeom>
        </p:spPr>
      </p:pic>
      <p:sp>
        <p:nvSpPr>
          <p:cNvPr id="3" name="テキスト ボックス 2">
            <a:extLst>
              <a:ext uri="{FF2B5EF4-FFF2-40B4-BE49-F238E27FC236}">
                <a16:creationId xmlns:a16="http://schemas.microsoft.com/office/drawing/2014/main" id="{7597CE60-F243-E24E-967F-7EC1894800F8}"/>
              </a:ext>
            </a:extLst>
          </p:cNvPr>
          <p:cNvSpPr txBox="1"/>
          <p:nvPr/>
        </p:nvSpPr>
        <p:spPr>
          <a:xfrm>
            <a:off x="1453276" y="665662"/>
            <a:ext cx="6236531" cy="2308324"/>
          </a:xfrm>
          <a:prstGeom prst="rect">
            <a:avLst/>
          </a:prstGeom>
          <a:noFill/>
        </p:spPr>
        <p:txBody>
          <a:bodyPr wrap="square" rtlCol="0">
            <a:spAutoFit/>
          </a:bodyPr>
          <a:lstStyle/>
          <a:p>
            <a:pPr algn="ctr"/>
            <a:r>
              <a:rPr kumimoji="1" lang="en-US" altLang="ja-JP" sz="3600" b="1" dirty="0">
                <a:solidFill>
                  <a:schemeClr val="bg1"/>
                </a:solidFill>
              </a:rPr>
              <a:t>2023</a:t>
            </a:r>
            <a:r>
              <a:rPr kumimoji="1" lang="ja-JP" altLang="en-US" sz="3600" b="1" dirty="0">
                <a:solidFill>
                  <a:schemeClr val="bg1"/>
                </a:solidFill>
              </a:rPr>
              <a:t>年度</a:t>
            </a:r>
            <a:endParaRPr kumimoji="1" lang="en-US" altLang="ja-JP" sz="3600" b="1" dirty="0">
              <a:solidFill>
                <a:schemeClr val="bg1"/>
              </a:solidFill>
            </a:endParaRPr>
          </a:p>
          <a:p>
            <a:pPr algn="ctr"/>
            <a:r>
              <a:rPr kumimoji="1" lang="ja-JP" altLang="en-US" sz="3600" b="1" dirty="0">
                <a:solidFill>
                  <a:schemeClr val="bg1"/>
                </a:solidFill>
              </a:rPr>
              <a:t>キューテック研究開発助成金</a:t>
            </a:r>
            <a:endParaRPr kumimoji="1" lang="en-US" altLang="ja-JP" sz="3600" b="1" dirty="0">
              <a:solidFill>
                <a:schemeClr val="bg1"/>
              </a:solidFill>
            </a:endParaRPr>
          </a:p>
          <a:p>
            <a:pPr algn="ctr"/>
            <a:r>
              <a:rPr kumimoji="1" lang="ja-JP" altLang="en-US" sz="3600" b="1" dirty="0">
                <a:solidFill>
                  <a:schemeClr val="bg1"/>
                </a:solidFill>
              </a:rPr>
              <a:t>（大学・高専部門）</a:t>
            </a:r>
            <a:endParaRPr kumimoji="1" lang="en-US" altLang="ja-JP" sz="3600" b="1" dirty="0">
              <a:solidFill>
                <a:schemeClr val="bg1"/>
              </a:solidFill>
            </a:endParaRPr>
          </a:p>
          <a:p>
            <a:pPr algn="ctr"/>
            <a:r>
              <a:rPr kumimoji="1" lang="ja-JP" altLang="en-US" sz="3600" b="1" dirty="0">
                <a:solidFill>
                  <a:schemeClr val="bg1"/>
                </a:solidFill>
              </a:rPr>
              <a:t>申込書</a:t>
            </a:r>
            <a:endParaRPr kumimoji="1" lang="en-US" altLang="ja-JP" sz="3600" b="1" dirty="0">
              <a:solidFill>
                <a:schemeClr val="bg1"/>
              </a:solidFill>
            </a:endParaRPr>
          </a:p>
        </p:txBody>
      </p:sp>
      <p:sp>
        <p:nvSpPr>
          <p:cNvPr id="4" name="テキスト ボックス 3">
            <a:extLst>
              <a:ext uri="{FF2B5EF4-FFF2-40B4-BE49-F238E27FC236}">
                <a16:creationId xmlns:a16="http://schemas.microsoft.com/office/drawing/2014/main" id="{44B41339-4BB4-884C-B99B-F26CF52B3FD4}"/>
              </a:ext>
            </a:extLst>
          </p:cNvPr>
          <p:cNvSpPr txBox="1"/>
          <p:nvPr/>
        </p:nvSpPr>
        <p:spPr>
          <a:xfrm>
            <a:off x="1199269" y="3641055"/>
            <a:ext cx="7335131" cy="2308324"/>
          </a:xfrm>
          <a:prstGeom prst="rect">
            <a:avLst/>
          </a:prstGeom>
          <a:noFill/>
        </p:spPr>
        <p:txBody>
          <a:bodyPr wrap="square" rtlCol="0">
            <a:spAutoFit/>
          </a:bodyPr>
          <a:lstStyle/>
          <a:p>
            <a:pPr marL="285750" indent="-285750">
              <a:buFont typeface="+mj-lt"/>
              <a:buAutoNum type="arabicPeriod"/>
            </a:pPr>
            <a:r>
              <a:rPr kumimoji="1" lang="ja-JP" altLang="en-US" sz="1200" b="1" dirty="0"/>
              <a:t>研究開発助成金申込書①・②および以下の</a:t>
            </a:r>
            <a:r>
              <a:rPr kumimoji="1" lang="en-US" altLang="ja-JP" sz="1200" b="1" dirty="0"/>
              <a:t>4</a:t>
            </a:r>
            <a:r>
              <a:rPr kumimoji="1" lang="ja-JP" altLang="en-US" sz="1200" b="1" dirty="0"/>
              <a:t>項目を網羅するスライド資料を作成してください。</a:t>
            </a:r>
            <a:endParaRPr kumimoji="1" lang="en-US" altLang="ja-JP" sz="1200" b="1" dirty="0"/>
          </a:p>
          <a:p>
            <a:r>
              <a:rPr kumimoji="1" lang="ja-JP" altLang="en-US" sz="1200" b="1" dirty="0"/>
              <a:t>　（</a:t>
            </a:r>
            <a:r>
              <a:rPr kumimoji="1" lang="ja-JP" altLang="en-US" sz="1200" dirty="0"/>
              <a:t>各項目の具体的な内容は</a:t>
            </a:r>
            <a:r>
              <a:rPr kumimoji="1" lang="en-US" altLang="ja-JP" sz="1200" dirty="0"/>
              <a:t>p.4</a:t>
            </a:r>
            <a:r>
              <a:rPr kumimoji="1" lang="ja-JP" altLang="en-US" sz="1200" dirty="0"/>
              <a:t>以降のスライドにて補足説明をしています）</a:t>
            </a:r>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endParaRPr kumimoji="1" lang="en-US" altLang="ja-JP" sz="1200" dirty="0"/>
          </a:p>
          <a:p>
            <a:pPr marL="228600" indent="-228600">
              <a:buFont typeface="+mj-lt"/>
              <a:buAutoNum type="arabicPeriod" startAt="2"/>
            </a:pPr>
            <a:r>
              <a:rPr kumimoji="1" lang="ja-JP" altLang="en-US" sz="1200" b="1" dirty="0"/>
              <a:t>スライド</a:t>
            </a:r>
            <a:r>
              <a:rPr kumimoji="1" lang="en-US" altLang="ja-JP" sz="1200" b="1" dirty="0"/>
              <a:t>p.4-p.7</a:t>
            </a:r>
            <a:r>
              <a:rPr kumimoji="1" lang="ja-JP" altLang="en-US" sz="1200" b="1" dirty="0"/>
              <a:t>はあくまで参考フォーマットであり、</a:t>
            </a:r>
            <a:r>
              <a:rPr kumimoji="1" lang="en-US" altLang="ja-JP" sz="1200" b="1" dirty="0"/>
              <a:t>1</a:t>
            </a:r>
            <a:r>
              <a:rPr kumimoji="1" lang="ja-JP" altLang="en-US" sz="1200" b="1" dirty="0"/>
              <a:t>の</a:t>
            </a:r>
            <a:r>
              <a:rPr kumimoji="1" lang="en-US" altLang="ja-JP" sz="1200" b="1" dirty="0"/>
              <a:t>4</a:t>
            </a:r>
            <a:r>
              <a:rPr kumimoji="1" lang="ja-JP" altLang="en-US" sz="1200" b="1" dirty="0"/>
              <a:t>項目を網羅していれば基本的に自由に作成いただいて構いません。</a:t>
            </a:r>
            <a:r>
              <a:rPr kumimoji="1" lang="en-US" altLang="ja-JP" sz="1200" b="1" dirty="0"/>
              <a:t>※</a:t>
            </a:r>
            <a:r>
              <a:rPr kumimoji="1" lang="ja-JP" altLang="en-US" sz="1200" dirty="0"/>
              <a:t>但し総枚数は</a:t>
            </a:r>
            <a:r>
              <a:rPr kumimoji="1" lang="en-US" altLang="ja-JP" sz="1200" b="1" u="sng" dirty="0"/>
              <a:t>8</a:t>
            </a:r>
            <a:r>
              <a:rPr kumimoji="1" lang="ja-JP" altLang="en-US" sz="1200" b="1" u="sng" dirty="0"/>
              <a:t>枚以内</a:t>
            </a:r>
            <a:r>
              <a:rPr kumimoji="1" lang="ja-JP" altLang="en-US" sz="1200" dirty="0"/>
              <a:t>としてください（本スライド、申込書①②を除く）</a:t>
            </a:r>
            <a:endParaRPr kumimoji="1" lang="en-US" altLang="ja-JP" sz="1200" dirty="0"/>
          </a:p>
          <a:p>
            <a:pPr marL="228600" indent="-228600">
              <a:buFont typeface="+mj-lt"/>
              <a:buAutoNum type="arabicPeriod" startAt="2"/>
            </a:pPr>
            <a:endParaRPr kumimoji="1" lang="en-US" altLang="ja-JP" sz="1200" dirty="0"/>
          </a:p>
          <a:p>
            <a:pPr marL="228600" indent="-228600">
              <a:buFont typeface="+mj-lt"/>
              <a:buAutoNum type="arabicPeriod" startAt="2"/>
            </a:pPr>
            <a:r>
              <a:rPr kumimoji="1" lang="ja-JP" altLang="en-US" sz="1200" b="1" dirty="0"/>
              <a:t>図表や写真を用いて分かりやすく簡潔に作成してください。</a:t>
            </a:r>
            <a:endParaRPr kumimoji="1" lang="en-US" altLang="ja-JP" sz="1200" b="1" dirty="0"/>
          </a:p>
          <a:p>
            <a:pPr marL="228600" indent="-228600">
              <a:buFont typeface="+mj-lt"/>
              <a:buAutoNum type="arabicPeriod" startAt="2"/>
            </a:pPr>
            <a:endParaRPr kumimoji="1" lang="en-US" altLang="ja-JP" sz="1200" b="1" dirty="0"/>
          </a:p>
        </p:txBody>
      </p:sp>
      <p:sp>
        <p:nvSpPr>
          <p:cNvPr id="10" name="テキスト ボックス 9">
            <a:extLst>
              <a:ext uri="{FF2B5EF4-FFF2-40B4-BE49-F238E27FC236}">
                <a16:creationId xmlns:a16="http://schemas.microsoft.com/office/drawing/2014/main" id="{24E68CF4-90A8-E948-931C-9BF7573C042F}"/>
              </a:ext>
            </a:extLst>
          </p:cNvPr>
          <p:cNvSpPr txBox="1"/>
          <p:nvPr/>
        </p:nvSpPr>
        <p:spPr>
          <a:xfrm>
            <a:off x="3853194" y="6119336"/>
            <a:ext cx="5221239" cy="738664"/>
          </a:xfrm>
          <a:prstGeom prst="rect">
            <a:avLst/>
          </a:prstGeom>
          <a:noFill/>
        </p:spPr>
        <p:txBody>
          <a:bodyPr wrap="square" rtlCol="0">
            <a:spAutoFit/>
          </a:bodyPr>
          <a:lstStyle/>
          <a:p>
            <a:r>
              <a:rPr kumimoji="1" lang="en-US" altLang="ja-JP" sz="1050" dirty="0"/>
              <a:t>【</a:t>
            </a:r>
            <a:r>
              <a:rPr kumimoji="1" lang="ja-JP" altLang="en-US" sz="1050" dirty="0"/>
              <a:t>お問合せ先</a:t>
            </a:r>
            <a:r>
              <a:rPr kumimoji="1" lang="en-US" altLang="ja-JP" sz="1050" dirty="0"/>
              <a:t>】</a:t>
            </a:r>
            <a:br>
              <a:rPr kumimoji="1" lang="en-US" altLang="ja-JP" sz="1050" dirty="0"/>
            </a:br>
            <a:r>
              <a:rPr kumimoji="1" lang="ja-JP" altLang="en-US" sz="1050" dirty="0"/>
              <a:t>一般財団法人ふくおかフィナンシャルグループ企業育成財団</a:t>
            </a:r>
            <a:br>
              <a:rPr kumimoji="1" lang="ja-JP" altLang="en-US" sz="1050" dirty="0"/>
            </a:br>
            <a:r>
              <a:rPr kumimoji="1" lang="ja-JP" altLang="en-US" sz="1050" dirty="0"/>
              <a:t>（事務局：九州経済調査協会 </a:t>
            </a:r>
            <a:r>
              <a:rPr kumimoji="1" lang="en-US" altLang="ja-JP" sz="1050" dirty="0"/>
              <a:t>BIZCOLI</a:t>
            </a:r>
            <a:r>
              <a:rPr kumimoji="1" lang="ja-JP" altLang="en-US" sz="1050" dirty="0"/>
              <a:t>　担当：杉本）</a:t>
            </a:r>
            <a:br>
              <a:rPr kumimoji="1" lang="ja-JP" altLang="en-US" sz="1050" dirty="0"/>
            </a:br>
            <a:r>
              <a:rPr kumimoji="1" lang="en-US" altLang="ja-JP" sz="1050" dirty="0"/>
              <a:t>TEL</a:t>
            </a:r>
            <a:r>
              <a:rPr kumimoji="1" lang="ja-JP" altLang="en-US" sz="1050" dirty="0"/>
              <a:t>：</a:t>
            </a:r>
            <a:r>
              <a:rPr kumimoji="1" lang="en-US" altLang="ja-JP" sz="1050" dirty="0"/>
              <a:t>092-721-4909</a:t>
            </a:r>
            <a:r>
              <a:rPr kumimoji="1" lang="ja-JP" altLang="en-US" sz="1050" dirty="0"/>
              <a:t>　</a:t>
            </a:r>
            <a:r>
              <a:rPr kumimoji="1" lang="en-US" altLang="ja-JP" sz="1050" dirty="0"/>
              <a:t>E-mail</a:t>
            </a:r>
            <a:r>
              <a:rPr kumimoji="1" lang="ja-JP" altLang="en-US" sz="1050" dirty="0"/>
              <a:t>：</a:t>
            </a:r>
            <a:r>
              <a:rPr kumimoji="1" lang="en-US" altLang="ja-JP" sz="1050" dirty="0" err="1"/>
              <a:t>support@kyutec.or.jp</a:t>
            </a:r>
            <a:r>
              <a:rPr kumimoji="1" lang="ja-JP" altLang="en-US" sz="1050" dirty="0"/>
              <a:t>（原則メールでお問合せください）</a:t>
            </a:r>
          </a:p>
        </p:txBody>
      </p:sp>
      <p:pic>
        <p:nvPicPr>
          <p:cNvPr id="23" name="object 23">
            <a:extLst>
              <a:ext uri="{FF2B5EF4-FFF2-40B4-BE49-F238E27FC236}">
                <a16:creationId xmlns:a16="http://schemas.microsoft.com/office/drawing/2014/main" id="{3B4330BB-E843-B240-84B4-E556ADCDA435}"/>
              </a:ext>
            </a:extLst>
          </p:cNvPr>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29391" y1="50549" x2="29391" y2="50549"/>
                        <a14:foregroundMark x1="41219" y1="51648" x2="41219" y2="51648"/>
                        <a14:foregroundMark x1="59140" y1="35165" x2="59140" y2="35165"/>
                        <a14:foregroundMark x1="69176" y1="48352" x2="69176" y2="48352"/>
                        <a14:foregroundMark x1="80287" y1="51648" x2="80287" y2="51648"/>
                      </a14:backgroundRemoval>
                    </a14:imgEffect>
                  </a14:imgLayer>
                </a14:imgProps>
              </a:ext>
            </a:extLst>
          </a:blip>
          <a:stretch>
            <a:fillRect/>
          </a:stretch>
        </p:blipFill>
        <p:spPr>
          <a:xfrm>
            <a:off x="7850341" y="105717"/>
            <a:ext cx="1224092" cy="396555"/>
          </a:xfrm>
          <a:prstGeom prst="rect">
            <a:avLst/>
          </a:prstGeom>
        </p:spPr>
      </p:pic>
      <p:sp>
        <p:nvSpPr>
          <p:cNvPr id="21" name="テキスト ボックス 20">
            <a:extLst>
              <a:ext uri="{FF2B5EF4-FFF2-40B4-BE49-F238E27FC236}">
                <a16:creationId xmlns:a16="http://schemas.microsoft.com/office/drawing/2014/main" id="{5AAC8664-AB7F-E44B-B643-AA68205CE139}"/>
              </a:ext>
            </a:extLst>
          </p:cNvPr>
          <p:cNvSpPr txBox="1"/>
          <p:nvPr/>
        </p:nvSpPr>
        <p:spPr>
          <a:xfrm>
            <a:off x="6066955" y="4206927"/>
            <a:ext cx="1261815" cy="564458"/>
          </a:xfrm>
          <a:prstGeom prst="rect">
            <a:avLst/>
          </a:prstGeom>
          <a:solidFill>
            <a:schemeClr val="tx1">
              <a:lumMod val="75000"/>
              <a:lumOff val="25000"/>
            </a:schemeClr>
          </a:solidFill>
          <a:ln w="44450" cmpd="thinThick">
            <a:solidFill>
              <a:schemeClr val="tx1">
                <a:lumMod val="75000"/>
                <a:lumOff val="25000"/>
              </a:schemeClr>
            </a:solidFill>
          </a:ln>
        </p:spPr>
        <p:txBody>
          <a:bodyPr wrap="square" lIns="36000" rIns="36000" rtlCol="0" anchor="ctr">
            <a:noAutofit/>
          </a:bodyPr>
          <a:lstStyle/>
          <a:p>
            <a:pPr algn="ctr"/>
            <a:r>
              <a:rPr kumimoji="1" lang="ja-JP" altLang="en-US" sz="1100" b="1">
                <a:solidFill>
                  <a:schemeClr val="bg1"/>
                </a:solidFill>
              </a:rPr>
              <a:t>具体的な</a:t>
            </a:r>
            <a:endParaRPr kumimoji="1" lang="en-US" altLang="ja-JP" sz="1100" b="1" dirty="0">
              <a:solidFill>
                <a:schemeClr val="bg1"/>
              </a:solidFill>
            </a:endParaRPr>
          </a:p>
          <a:p>
            <a:pPr algn="ctr"/>
            <a:r>
              <a:rPr kumimoji="1" lang="ja-JP" altLang="en-US" sz="1100" b="1">
                <a:solidFill>
                  <a:schemeClr val="bg1"/>
                </a:solidFill>
              </a:rPr>
              <a:t>企業化計画</a:t>
            </a:r>
          </a:p>
        </p:txBody>
      </p:sp>
      <p:sp>
        <p:nvSpPr>
          <p:cNvPr id="22" name="テキスト ボックス 21">
            <a:extLst>
              <a:ext uri="{FF2B5EF4-FFF2-40B4-BE49-F238E27FC236}">
                <a16:creationId xmlns:a16="http://schemas.microsoft.com/office/drawing/2014/main" id="{7E99850D-AE0A-4849-BA82-49B7B81C8ADD}"/>
              </a:ext>
            </a:extLst>
          </p:cNvPr>
          <p:cNvSpPr txBox="1"/>
          <p:nvPr/>
        </p:nvSpPr>
        <p:spPr>
          <a:xfrm>
            <a:off x="4690620" y="4202730"/>
            <a:ext cx="1261815" cy="564458"/>
          </a:xfrm>
          <a:prstGeom prst="rect">
            <a:avLst/>
          </a:prstGeom>
          <a:solidFill>
            <a:schemeClr val="tx1">
              <a:lumMod val="75000"/>
              <a:lumOff val="25000"/>
            </a:schemeClr>
          </a:solidFill>
          <a:ln w="44450" cmpd="thinThick">
            <a:solidFill>
              <a:schemeClr val="tx1">
                <a:lumMod val="75000"/>
                <a:lumOff val="25000"/>
              </a:schemeClr>
            </a:solidFill>
          </a:ln>
        </p:spPr>
        <p:txBody>
          <a:bodyPr wrap="square" lIns="36000" rIns="36000" rtlCol="0" anchor="ctr">
            <a:noAutofit/>
          </a:bodyPr>
          <a:lstStyle/>
          <a:p>
            <a:pPr algn="ctr"/>
            <a:r>
              <a:rPr kumimoji="1" lang="ja-JP" altLang="en-US" sz="1100" b="1" dirty="0">
                <a:solidFill>
                  <a:schemeClr val="bg1"/>
                </a:solidFill>
              </a:rPr>
              <a:t>顧客・市場</a:t>
            </a:r>
          </a:p>
        </p:txBody>
      </p:sp>
      <p:sp>
        <p:nvSpPr>
          <p:cNvPr id="24" name="テキスト ボックス 23">
            <a:extLst>
              <a:ext uri="{FF2B5EF4-FFF2-40B4-BE49-F238E27FC236}">
                <a16:creationId xmlns:a16="http://schemas.microsoft.com/office/drawing/2014/main" id="{3793027A-7877-3040-95A0-8A9BB0E0521B}"/>
              </a:ext>
            </a:extLst>
          </p:cNvPr>
          <p:cNvSpPr txBox="1"/>
          <p:nvPr/>
        </p:nvSpPr>
        <p:spPr>
          <a:xfrm>
            <a:off x="3314285" y="4202730"/>
            <a:ext cx="1261815" cy="564458"/>
          </a:xfrm>
          <a:prstGeom prst="rect">
            <a:avLst/>
          </a:prstGeom>
          <a:solidFill>
            <a:schemeClr val="tx1">
              <a:lumMod val="75000"/>
              <a:lumOff val="25000"/>
            </a:schemeClr>
          </a:solidFill>
          <a:ln w="44450" cmpd="thinThick">
            <a:solidFill>
              <a:schemeClr val="tx1">
                <a:lumMod val="75000"/>
                <a:lumOff val="25000"/>
              </a:schemeClr>
            </a:solidFill>
          </a:ln>
        </p:spPr>
        <p:txBody>
          <a:bodyPr wrap="square" lIns="36000" rIns="36000" rtlCol="0" anchor="ctr">
            <a:noAutofit/>
          </a:bodyPr>
          <a:lstStyle/>
          <a:p>
            <a:pPr algn="ctr"/>
            <a:r>
              <a:rPr kumimoji="1" lang="ja-JP" altLang="en-US" sz="1100" b="1">
                <a:solidFill>
                  <a:schemeClr val="bg1"/>
                </a:solidFill>
              </a:rPr>
              <a:t>解決策</a:t>
            </a:r>
            <a:endParaRPr kumimoji="1" lang="en-US" altLang="ja-JP" sz="1100" b="1" dirty="0">
              <a:solidFill>
                <a:schemeClr val="bg1"/>
              </a:solidFill>
            </a:endParaRPr>
          </a:p>
          <a:p>
            <a:pPr algn="ctr"/>
            <a:r>
              <a:rPr kumimoji="1" lang="ja-JP" altLang="en-US" sz="1100" b="1">
                <a:solidFill>
                  <a:schemeClr val="bg1"/>
                </a:solidFill>
              </a:rPr>
              <a:t>（技術の内容）</a:t>
            </a:r>
          </a:p>
        </p:txBody>
      </p:sp>
      <p:sp>
        <p:nvSpPr>
          <p:cNvPr id="26" name="テキスト ボックス 25">
            <a:extLst>
              <a:ext uri="{FF2B5EF4-FFF2-40B4-BE49-F238E27FC236}">
                <a16:creationId xmlns:a16="http://schemas.microsoft.com/office/drawing/2014/main" id="{D01B4531-9A01-1E43-9D6E-CC58F8EAD39F}"/>
              </a:ext>
            </a:extLst>
          </p:cNvPr>
          <p:cNvSpPr txBox="1"/>
          <p:nvPr/>
        </p:nvSpPr>
        <p:spPr>
          <a:xfrm>
            <a:off x="1937950" y="4198460"/>
            <a:ext cx="1261815" cy="564458"/>
          </a:xfrm>
          <a:prstGeom prst="rect">
            <a:avLst/>
          </a:prstGeom>
          <a:solidFill>
            <a:schemeClr val="tx1">
              <a:lumMod val="75000"/>
              <a:lumOff val="25000"/>
            </a:schemeClr>
          </a:solidFill>
          <a:ln w="44450" cmpd="thinThick">
            <a:solidFill>
              <a:schemeClr val="tx1">
                <a:lumMod val="75000"/>
                <a:lumOff val="25000"/>
              </a:schemeClr>
            </a:solidFill>
          </a:ln>
        </p:spPr>
        <p:txBody>
          <a:bodyPr wrap="square" lIns="36000" rIns="36000" rtlCol="0" anchor="ctr">
            <a:noAutofit/>
          </a:bodyPr>
          <a:lstStyle/>
          <a:p>
            <a:pPr algn="ctr"/>
            <a:r>
              <a:rPr kumimoji="1" lang="ja-JP" altLang="en-US" sz="1100" b="1" dirty="0">
                <a:solidFill>
                  <a:schemeClr val="bg1"/>
                </a:solidFill>
              </a:rPr>
              <a:t>事業機会・課題</a:t>
            </a:r>
          </a:p>
        </p:txBody>
      </p:sp>
    </p:spTree>
    <p:extLst>
      <p:ext uri="{BB962C8B-B14F-4D97-AF65-F5344CB8AC3E}">
        <p14:creationId xmlns:p14="http://schemas.microsoft.com/office/powerpoint/2010/main" val="404968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F5DFB369-2329-8F43-9F50-7F7216BC6AA4}"/>
              </a:ext>
            </a:extLst>
          </p:cNvPr>
          <p:cNvSpPr txBox="1"/>
          <p:nvPr/>
        </p:nvSpPr>
        <p:spPr>
          <a:xfrm>
            <a:off x="0" y="77521"/>
            <a:ext cx="3858126" cy="400110"/>
          </a:xfrm>
          <a:prstGeom prst="rect">
            <a:avLst/>
          </a:prstGeom>
          <a:noFill/>
        </p:spPr>
        <p:txBody>
          <a:bodyPr wrap="square" rtlCol="0">
            <a:spAutoFit/>
          </a:bodyPr>
          <a:lstStyle/>
          <a:p>
            <a:r>
              <a:rPr kumimoji="1" lang="ja-JP" altLang="en-US" sz="2000" b="1" dirty="0"/>
              <a:t>研究開発助成金申込書①</a:t>
            </a:r>
          </a:p>
        </p:txBody>
      </p:sp>
      <p:graphicFrame>
        <p:nvGraphicFramePr>
          <p:cNvPr id="2" name="表 1">
            <a:extLst>
              <a:ext uri="{FF2B5EF4-FFF2-40B4-BE49-F238E27FC236}">
                <a16:creationId xmlns:a16="http://schemas.microsoft.com/office/drawing/2014/main" id="{D7745EDB-5CA2-6746-A132-C8A264E4FA13}"/>
              </a:ext>
            </a:extLst>
          </p:cNvPr>
          <p:cNvGraphicFramePr>
            <a:graphicFrameLocks noGrp="1"/>
          </p:cNvGraphicFramePr>
          <p:nvPr>
            <p:extLst>
              <p:ext uri="{D42A27DB-BD31-4B8C-83A1-F6EECF244321}">
                <p14:modId xmlns:p14="http://schemas.microsoft.com/office/powerpoint/2010/main" val="2881729703"/>
              </p:ext>
            </p:extLst>
          </p:nvPr>
        </p:nvGraphicFramePr>
        <p:xfrm>
          <a:off x="90530" y="3803522"/>
          <a:ext cx="4347412" cy="420222"/>
        </p:xfrm>
        <a:graphic>
          <a:graphicData uri="http://schemas.openxmlformats.org/drawingml/2006/table">
            <a:tbl>
              <a:tblPr firstRow="1" firstCol="1" bandRow="1"/>
              <a:tblGrid>
                <a:gridCol w="3090320">
                  <a:extLst>
                    <a:ext uri="{9D8B030D-6E8A-4147-A177-3AD203B41FA5}">
                      <a16:colId xmlns:a16="http://schemas.microsoft.com/office/drawing/2014/main" val="2149207957"/>
                    </a:ext>
                  </a:extLst>
                </a:gridCol>
                <a:gridCol w="1257092">
                  <a:extLst>
                    <a:ext uri="{9D8B030D-6E8A-4147-A177-3AD203B41FA5}">
                      <a16:colId xmlns:a16="http://schemas.microsoft.com/office/drawing/2014/main" val="2960046498"/>
                    </a:ext>
                  </a:extLst>
                </a:gridCol>
              </a:tblGrid>
              <a:tr h="215219">
                <a:tc>
                  <a:txBody>
                    <a:bodyPr/>
                    <a:lstStyle/>
                    <a:p>
                      <a:pPr algn="ctr"/>
                      <a:r>
                        <a:rPr lang="ja-JP" sz="900" kern="0">
                          <a:solidFill>
                            <a:schemeClr val="bg1"/>
                          </a:solidFill>
                          <a:effectLst/>
                          <a:latin typeface="+mn-ea"/>
                          <a:ea typeface="+mn-ea"/>
                          <a:cs typeface="ＭＳ Ｐゴシック" panose="020B0600070205080204" pitchFamily="34" charset="-128"/>
                        </a:rPr>
                        <a:t>研 究 開 発 期 間</a:t>
                      </a:r>
                      <a:endParaRPr lang="ja-JP" sz="1000" kern="100">
                        <a:solidFill>
                          <a:schemeClr val="bg1"/>
                        </a:solidFill>
                        <a:effectLst/>
                        <a:latin typeface="+mn-ea"/>
                        <a:ea typeface="+mn-ea"/>
                        <a:cs typeface="Times New Roman" panose="02020603050405020304" pitchFamily="18" charset="0"/>
                      </a:endParaRPr>
                    </a:p>
                  </a:txBody>
                  <a:tcPr marL="37758" marR="37758" marT="0" marB="0" anchor="ctr">
                    <a:lnL w="19050"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tx1">
                        <a:lumMod val="65000"/>
                        <a:lumOff val="35000"/>
                      </a:schemeClr>
                    </a:solidFill>
                  </a:tcPr>
                </a:tc>
                <a:tc>
                  <a:txBody>
                    <a:bodyPr/>
                    <a:lstStyle/>
                    <a:p>
                      <a:pPr algn="ctr"/>
                      <a:r>
                        <a:rPr lang="ja-JP" sz="900" kern="0" dirty="0">
                          <a:solidFill>
                            <a:schemeClr val="bg1"/>
                          </a:solidFill>
                          <a:effectLst/>
                          <a:latin typeface="+mn-ea"/>
                          <a:ea typeface="+mn-ea"/>
                          <a:cs typeface="ＭＳ Ｐゴシック" panose="020B0600070205080204" pitchFamily="34" charset="-128"/>
                        </a:rPr>
                        <a:t>企業化時期</a:t>
                      </a:r>
                      <a:endParaRPr kumimoji="1" lang="ja-JP" altLang="en-US" sz="1400" dirty="0">
                        <a:solidFill>
                          <a:schemeClr val="bg1"/>
                        </a:solidFill>
                      </a:endParaRPr>
                    </a:p>
                  </a:txBody>
                  <a:tcPr marL="37758" marR="37758" marT="0" marB="0" anchor="ctr">
                    <a:lnL w="9525"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19050"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291336205"/>
                  </a:ext>
                </a:extLst>
              </a:tr>
              <a:tr h="205003">
                <a:tc>
                  <a:txBody>
                    <a:bodyPr/>
                    <a:lstStyle/>
                    <a:p>
                      <a:pPr algn="ctr"/>
                      <a:r>
                        <a:rPr lang="ja-JP" sz="900" kern="0" dirty="0">
                          <a:solidFill>
                            <a:srgbClr val="000000"/>
                          </a:solidFill>
                          <a:effectLst/>
                          <a:latin typeface="+mn-ea"/>
                          <a:ea typeface="+mn-ea"/>
                          <a:cs typeface="ＭＳ Ｐゴシック" panose="020B0600070205080204" pitchFamily="34" charset="-128"/>
                        </a:rPr>
                        <a:t>自</a:t>
                      </a:r>
                      <a:r>
                        <a:rPr lang="en-US" sz="900" kern="0" dirty="0">
                          <a:solidFill>
                            <a:srgbClr val="000000"/>
                          </a:solidFill>
                          <a:effectLst/>
                          <a:latin typeface="+mn-ea"/>
                          <a:ea typeface="+mn-ea"/>
                          <a:cs typeface="ＭＳ Ｐゴシック" panose="020B0600070205080204" pitchFamily="34" charset="-128"/>
                        </a:rPr>
                        <a:t>  </a:t>
                      </a:r>
                      <a:r>
                        <a:rPr lang="ja-JP" sz="900" kern="0" dirty="0">
                          <a:solidFill>
                            <a:srgbClr val="000000"/>
                          </a:solidFill>
                          <a:effectLst/>
                          <a:latin typeface="+mn-ea"/>
                          <a:ea typeface="+mn-ea"/>
                          <a:cs typeface="ＭＳ Ｐゴシック" panose="020B0600070205080204" pitchFamily="34" charset="-128"/>
                        </a:rPr>
                        <a:t>／</a:t>
                      </a:r>
                      <a:r>
                        <a:rPr lang="ja-JP" altLang="en-US" sz="900" kern="0" dirty="0">
                          <a:solidFill>
                            <a:srgbClr val="000000"/>
                          </a:solidFill>
                          <a:effectLst/>
                          <a:latin typeface="+mn-ea"/>
                          <a:ea typeface="+mn-ea"/>
                          <a:cs typeface="ＭＳ Ｐゴシック" panose="020B0600070205080204" pitchFamily="34" charset="-128"/>
                        </a:rPr>
                        <a:t>　　</a:t>
                      </a:r>
                      <a:r>
                        <a:rPr lang="ja-JP" sz="900" kern="0" dirty="0">
                          <a:solidFill>
                            <a:srgbClr val="000000"/>
                          </a:solidFill>
                          <a:effectLst/>
                          <a:latin typeface="+mn-ea"/>
                          <a:ea typeface="+mn-ea"/>
                          <a:cs typeface="ＭＳ Ｐゴシック" panose="020B0600070205080204" pitchFamily="34" charset="-128"/>
                        </a:rPr>
                        <a:t>～</a:t>
                      </a:r>
                      <a:r>
                        <a:rPr lang="en-US" sz="900" kern="0" dirty="0">
                          <a:solidFill>
                            <a:srgbClr val="000000"/>
                          </a:solidFill>
                          <a:effectLst/>
                          <a:latin typeface="+mn-ea"/>
                          <a:ea typeface="+mn-ea"/>
                          <a:cs typeface="ＭＳ Ｐゴシック" panose="020B0600070205080204" pitchFamily="34" charset="-128"/>
                        </a:rPr>
                        <a:t>           </a:t>
                      </a:r>
                      <a:r>
                        <a:rPr lang="ja-JP" sz="900" kern="0" dirty="0">
                          <a:solidFill>
                            <a:srgbClr val="000000"/>
                          </a:solidFill>
                          <a:effectLst/>
                          <a:latin typeface="+mn-ea"/>
                          <a:ea typeface="+mn-ea"/>
                          <a:cs typeface="ＭＳ Ｐゴシック" panose="020B0600070205080204" pitchFamily="34" charset="-128"/>
                        </a:rPr>
                        <a:t>至</a:t>
                      </a:r>
                      <a:r>
                        <a:rPr lang="ja-JP" altLang="en-US" sz="900" kern="0" dirty="0">
                          <a:solidFill>
                            <a:srgbClr val="000000"/>
                          </a:solidFill>
                          <a:effectLst/>
                          <a:latin typeface="+mn-ea"/>
                          <a:ea typeface="+mn-ea"/>
                          <a:cs typeface="ＭＳ Ｐゴシック" panose="020B0600070205080204" pitchFamily="34" charset="-128"/>
                        </a:rPr>
                        <a:t>　</a:t>
                      </a:r>
                      <a:r>
                        <a:rPr lang="ja-JP" sz="900" kern="0" dirty="0">
                          <a:solidFill>
                            <a:srgbClr val="000000"/>
                          </a:solidFill>
                          <a:effectLst/>
                          <a:latin typeface="+mn-ea"/>
                          <a:ea typeface="+mn-ea"/>
                          <a:cs typeface="ＭＳ Ｐゴシック" panose="020B0600070205080204" pitchFamily="34" charset="-128"/>
                        </a:rPr>
                        <a:t>／</a:t>
                      </a:r>
                      <a:r>
                        <a:rPr lang="ja-JP" altLang="en-US" sz="900" kern="0" dirty="0">
                          <a:solidFill>
                            <a:srgbClr val="000000"/>
                          </a:solidFill>
                          <a:effectLst/>
                          <a:latin typeface="+mn-ea"/>
                          <a:ea typeface="+mn-ea"/>
                          <a:cs typeface="ＭＳ Ｐゴシック" panose="020B0600070205080204" pitchFamily="34" charset="-128"/>
                        </a:rPr>
                        <a:t>　</a:t>
                      </a:r>
                      <a:endParaRPr lang="ja-JP" sz="1000" kern="100" dirty="0">
                        <a:effectLst/>
                        <a:latin typeface="+mn-ea"/>
                        <a:ea typeface="+mn-ea"/>
                        <a:cs typeface="Times New Roman" panose="02020603050405020304" pitchFamily="18" charset="0"/>
                      </a:endParaRPr>
                    </a:p>
                  </a:txBody>
                  <a:tcPr marL="37758" marR="37758" marT="0" marB="0" anchor="ctr">
                    <a:lnL w="19050"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19050" cap="flat" cmpd="sng" algn="ctr">
                      <a:solidFill>
                        <a:schemeClr val="bg2">
                          <a:lumMod val="90000"/>
                        </a:schemeClr>
                      </a:solidFill>
                      <a:prstDash val="solid"/>
                      <a:round/>
                      <a:headEnd type="none" w="med" len="med"/>
                      <a:tailEnd type="none" w="med" len="med"/>
                    </a:lnB>
                    <a:solidFill>
                      <a:srgbClr val="FFFFFF"/>
                    </a:solidFill>
                  </a:tcPr>
                </a:tc>
                <a:tc>
                  <a:txBody>
                    <a:bodyPr/>
                    <a:lstStyle/>
                    <a:p>
                      <a:pPr algn="ctr"/>
                      <a:r>
                        <a:rPr lang="ja-JP" sz="900" kern="0" dirty="0">
                          <a:solidFill>
                            <a:srgbClr val="000000"/>
                          </a:solidFill>
                          <a:effectLst/>
                          <a:latin typeface="+mn-ea"/>
                          <a:ea typeface="+mn-ea"/>
                          <a:cs typeface="ＭＳ Ｐゴシック" panose="020B0600070205080204" pitchFamily="34" charset="-128"/>
                        </a:rPr>
                        <a:t>年</a:t>
                      </a:r>
                      <a:r>
                        <a:rPr lang="en-US" sz="900" kern="0" dirty="0">
                          <a:solidFill>
                            <a:srgbClr val="000000"/>
                          </a:solidFill>
                          <a:effectLst/>
                          <a:latin typeface="+mn-ea"/>
                          <a:ea typeface="+mn-ea"/>
                          <a:cs typeface="ＭＳ Ｐゴシック" panose="020B0600070205080204" pitchFamily="34" charset="-128"/>
                        </a:rPr>
                        <a:t>   </a:t>
                      </a:r>
                      <a:r>
                        <a:rPr lang="ja-JP" sz="900" kern="0" dirty="0">
                          <a:solidFill>
                            <a:srgbClr val="000000"/>
                          </a:solidFill>
                          <a:effectLst/>
                          <a:latin typeface="+mn-ea"/>
                          <a:ea typeface="+mn-ea"/>
                          <a:cs typeface="ＭＳ Ｐゴシック" panose="020B0600070205080204" pitchFamily="34" charset="-128"/>
                        </a:rPr>
                        <a:t>月頃</a:t>
                      </a:r>
                      <a:endParaRPr kumimoji="1" lang="ja-JP" altLang="en-US" sz="1400" dirty="0"/>
                    </a:p>
                  </a:txBody>
                  <a:tcPr marL="37758" marR="37758" marT="0" marB="0" anchor="ctr">
                    <a:lnL w="9525"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19050" cap="flat" cmpd="sng" algn="ctr">
                      <a:solidFill>
                        <a:schemeClr val="bg2">
                          <a:lumMod val="9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63390981"/>
                  </a:ext>
                </a:extLst>
              </a:tr>
            </a:tbl>
          </a:graphicData>
        </a:graphic>
      </p:graphicFrame>
      <p:graphicFrame>
        <p:nvGraphicFramePr>
          <p:cNvPr id="6" name="表 5">
            <a:extLst>
              <a:ext uri="{FF2B5EF4-FFF2-40B4-BE49-F238E27FC236}">
                <a16:creationId xmlns:a16="http://schemas.microsoft.com/office/drawing/2014/main" id="{B2C1E2B6-2C1A-2F4C-9153-1304FB6A300B}"/>
              </a:ext>
            </a:extLst>
          </p:cNvPr>
          <p:cNvGraphicFramePr>
            <a:graphicFrameLocks noGrp="1"/>
          </p:cNvGraphicFramePr>
          <p:nvPr>
            <p:extLst>
              <p:ext uri="{D42A27DB-BD31-4B8C-83A1-F6EECF244321}">
                <p14:modId xmlns:p14="http://schemas.microsoft.com/office/powerpoint/2010/main" val="959536543"/>
              </p:ext>
            </p:extLst>
          </p:nvPr>
        </p:nvGraphicFramePr>
        <p:xfrm>
          <a:off x="88232" y="4460733"/>
          <a:ext cx="4349710" cy="2319746"/>
        </p:xfrm>
        <a:graphic>
          <a:graphicData uri="http://schemas.openxmlformats.org/drawingml/2006/table">
            <a:tbl>
              <a:tblPr firstRow="1" firstCol="1" bandRow="1">
                <a:tableStyleId>{EB344D84-9AFB-497E-A393-DC336BA19D2E}</a:tableStyleId>
              </a:tblPr>
              <a:tblGrid>
                <a:gridCol w="197343">
                  <a:extLst>
                    <a:ext uri="{9D8B030D-6E8A-4147-A177-3AD203B41FA5}">
                      <a16:colId xmlns:a16="http://schemas.microsoft.com/office/drawing/2014/main" val="3641444661"/>
                    </a:ext>
                  </a:extLst>
                </a:gridCol>
                <a:gridCol w="841261">
                  <a:extLst>
                    <a:ext uri="{9D8B030D-6E8A-4147-A177-3AD203B41FA5}">
                      <a16:colId xmlns:a16="http://schemas.microsoft.com/office/drawing/2014/main" val="335435601"/>
                    </a:ext>
                  </a:extLst>
                </a:gridCol>
                <a:gridCol w="720437">
                  <a:extLst>
                    <a:ext uri="{9D8B030D-6E8A-4147-A177-3AD203B41FA5}">
                      <a16:colId xmlns:a16="http://schemas.microsoft.com/office/drawing/2014/main" val="4106268499"/>
                    </a:ext>
                  </a:extLst>
                </a:gridCol>
                <a:gridCol w="766618">
                  <a:extLst>
                    <a:ext uri="{9D8B030D-6E8A-4147-A177-3AD203B41FA5}">
                      <a16:colId xmlns:a16="http://schemas.microsoft.com/office/drawing/2014/main" val="1868405974"/>
                    </a:ext>
                  </a:extLst>
                </a:gridCol>
                <a:gridCol w="1824051">
                  <a:extLst>
                    <a:ext uri="{9D8B030D-6E8A-4147-A177-3AD203B41FA5}">
                      <a16:colId xmlns:a16="http://schemas.microsoft.com/office/drawing/2014/main" val="3812177233"/>
                    </a:ext>
                  </a:extLst>
                </a:gridCol>
              </a:tblGrid>
              <a:tr h="421772">
                <a:tc rowSpan="10">
                  <a:txBody>
                    <a:bodyPr/>
                    <a:lstStyle/>
                    <a:p>
                      <a:pPr algn="ctr"/>
                      <a:r>
                        <a:rPr lang="ja-JP" sz="900" b="0" kern="0" dirty="0">
                          <a:solidFill>
                            <a:schemeClr val="bg1"/>
                          </a:solidFill>
                          <a:effectLst/>
                        </a:rPr>
                        <a:t>研究開発費・資金使途</a:t>
                      </a:r>
                      <a:endParaRPr lang="ja-JP" sz="900" b="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vert="eaVert" anchor="ctr">
                    <a:lnL w="19050"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bg2">
                          <a:lumMod val="90000"/>
                        </a:schemeClr>
                      </a:solidFill>
                      <a:prstDash val="solid"/>
                      <a:round/>
                      <a:headEnd type="none" w="med" len="med"/>
                      <a:tailEnd type="none" w="med" len="med"/>
                    </a:lnT>
                    <a:lnB w="19050" cap="flat" cmpd="sng" algn="ctr">
                      <a:solidFill>
                        <a:schemeClr val="bg2">
                          <a:lumMod val="90000"/>
                        </a:schemeClr>
                      </a:solidFill>
                      <a:prstDash val="solid"/>
                      <a:round/>
                      <a:headEnd type="none" w="med" len="med"/>
                      <a:tailEnd type="none" w="med" len="med"/>
                    </a:lnB>
                    <a:solidFill>
                      <a:schemeClr val="tx1">
                        <a:lumMod val="65000"/>
                        <a:lumOff val="35000"/>
                      </a:schemeClr>
                    </a:solidFill>
                  </a:tcPr>
                </a:tc>
                <a:tc>
                  <a:txBody>
                    <a:bodyPr/>
                    <a:lstStyle/>
                    <a:p>
                      <a:pPr algn="ctr"/>
                      <a:r>
                        <a:rPr lang="ja-JP" sz="900" b="0" kern="0" dirty="0">
                          <a:solidFill>
                            <a:schemeClr val="bg1"/>
                          </a:solidFill>
                          <a:effectLst/>
                        </a:rPr>
                        <a:t>区　　分</a:t>
                      </a:r>
                      <a:endParaRPr lang="ja-JP" sz="900" b="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tx1">
                        <a:lumMod val="65000"/>
                        <a:lumOff val="35000"/>
                      </a:schemeClr>
                    </a:solidFill>
                  </a:tcPr>
                </a:tc>
                <a:tc>
                  <a:txBody>
                    <a:bodyPr/>
                    <a:lstStyle/>
                    <a:p>
                      <a:pPr algn="ctr"/>
                      <a:r>
                        <a:rPr lang="ja-JP" sz="900" b="0" kern="0" dirty="0">
                          <a:solidFill>
                            <a:schemeClr val="bg1"/>
                          </a:solidFill>
                          <a:effectLst/>
                        </a:rPr>
                        <a:t>研究</a:t>
                      </a:r>
                      <a:r>
                        <a:rPr lang="ja-JP" altLang="en-US" sz="900" b="0" kern="0" dirty="0">
                          <a:solidFill>
                            <a:schemeClr val="bg1"/>
                          </a:solidFill>
                          <a:effectLst/>
                        </a:rPr>
                        <a:t>開発</a:t>
                      </a:r>
                      <a:r>
                        <a:rPr lang="ja-JP" sz="900" b="0" kern="0" dirty="0">
                          <a:solidFill>
                            <a:schemeClr val="bg1"/>
                          </a:solidFill>
                          <a:effectLst/>
                        </a:rPr>
                        <a:t>の</a:t>
                      </a:r>
                      <a:endParaRPr lang="en-US" altLang="ja-JP" sz="900" b="0" kern="0" dirty="0">
                        <a:solidFill>
                          <a:schemeClr val="bg1"/>
                        </a:solidFill>
                        <a:effectLst/>
                      </a:endParaRPr>
                    </a:p>
                    <a:p>
                      <a:pPr algn="ctr"/>
                      <a:r>
                        <a:rPr lang="ja-JP" sz="900" b="0" kern="0" dirty="0">
                          <a:solidFill>
                            <a:schemeClr val="bg1"/>
                          </a:solidFill>
                          <a:effectLst/>
                        </a:rPr>
                        <a:t>支出予定額</a:t>
                      </a:r>
                      <a:endParaRPr lang="ja-JP" sz="900" b="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tx1">
                        <a:lumMod val="65000"/>
                        <a:lumOff val="35000"/>
                      </a:schemeClr>
                    </a:solidFill>
                  </a:tcPr>
                </a:tc>
                <a:tc>
                  <a:txBody>
                    <a:bodyPr/>
                    <a:lstStyle/>
                    <a:p>
                      <a:pPr algn="ctr"/>
                      <a:r>
                        <a:rPr lang="ja-JP" sz="900" b="0" kern="0" dirty="0">
                          <a:solidFill>
                            <a:schemeClr val="bg1"/>
                          </a:solidFill>
                          <a:effectLst/>
                        </a:rPr>
                        <a:t>うち</a:t>
                      </a:r>
                      <a:r>
                        <a:rPr lang="ja-JP" sz="900" b="0" u="dbl" kern="0" dirty="0">
                          <a:solidFill>
                            <a:schemeClr val="bg1"/>
                          </a:solidFill>
                          <a:effectLst/>
                        </a:rPr>
                        <a:t>助成金</a:t>
                      </a:r>
                      <a:endParaRPr lang="en-US" altLang="ja-JP" sz="900" b="0" u="dbl" kern="0" dirty="0">
                        <a:solidFill>
                          <a:schemeClr val="bg1"/>
                        </a:solidFill>
                        <a:effectLst/>
                      </a:endParaRPr>
                    </a:p>
                    <a:p>
                      <a:pPr algn="ctr"/>
                      <a:r>
                        <a:rPr lang="ja-JP" sz="900" b="0" u="dbl" kern="0" dirty="0">
                          <a:solidFill>
                            <a:schemeClr val="bg1"/>
                          </a:solidFill>
                          <a:effectLst/>
                        </a:rPr>
                        <a:t>充当予定額</a:t>
                      </a:r>
                      <a:endParaRPr lang="ja-JP" sz="900" b="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tx1">
                        <a:lumMod val="65000"/>
                        <a:lumOff val="35000"/>
                      </a:schemeClr>
                    </a:solidFill>
                  </a:tcPr>
                </a:tc>
                <a:tc>
                  <a:txBody>
                    <a:bodyPr/>
                    <a:lstStyle/>
                    <a:p>
                      <a:pPr algn="ctr"/>
                      <a:r>
                        <a:rPr lang="ja-JP" sz="900" b="0" kern="0" dirty="0">
                          <a:solidFill>
                            <a:schemeClr val="bg1"/>
                          </a:solidFill>
                          <a:effectLst/>
                        </a:rPr>
                        <a:t>助成金充当予定額</a:t>
                      </a:r>
                      <a:endParaRPr lang="ja-JP" sz="900" b="0" kern="100" dirty="0">
                        <a:solidFill>
                          <a:schemeClr val="bg1"/>
                        </a:solidFill>
                        <a:effectLst/>
                      </a:endParaRPr>
                    </a:p>
                    <a:p>
                      <a:pPr algn="ctr"/>
                      <a:r>
                        <a:rPr lang="ja-JP" sz="900" b="0" kern="0" dirty="0">
                          <a:solidFill>
                            <a:schemeClr val="bg1"/>
                          </a:solidFill>
                          <a:effectLst/>
                        </a:rPr>
                        <a:t>の内訳明細</a:t>
                      </a:r>
                      <a:endParaRPr lang="ja-JP" sz="900" b="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19050"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969166067"/>
                  </a:ext>
                </a:extLst>
              </a:tr>
              <a:tr h="210886">
                <a:tc vMerge="1">
                  <a:txBody>
                    <a:bodyPr/>
                    <a:lstStyle/>
                    <a:p>
                      <a:endParaRPr kumimoji="1" lang="ja-JP" altLang="en-US"/>
                    </a:p>
                  </a:txBody>
                  <a:tcPr/>
                </a:tc>
                <a:tc>
                  <a:txBody>
                    <a:bodyPr/>
                    <a:lstStyle/>
                    <a:p>
                      <a:pPr algn="ctr"/>
                      <a:r>
                        <a:rPr lang="ja-JP" sz="900" b="0" kern="0">
                          <a:solidFill>
                            <a:schemeClr val="tx1"/>
                          </a:solidFill>
                          <a:effectLst/>
                        </a:rPr>
                        <a:t>調査研究費</a:t>
                      </a:r>
                      <a:endParaRPr lang="ja-JP" sz="900" b="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r"/>
                      <a:endParaRPr lang="ja-JP" sz="9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r"/>
                      <a:endParaRPr lang="ja-JP" sz="9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l"/>
                      <a:endParaRPr lang="ja-JP" sz="9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9085502"/>
                  </a:ext>
                </a:extLst>
              </a:tr>
              <a:tr h="210886">
                <a:tc vMerge="1">
                  <a:txBody>
                    <a:bodyPr/>
                    <a:lstStyle/>
                    <a:p>
                      <a:endParaRPr kumimoji="1" lang="ja-JP" altLang="en-US"/>
                    </a:p>
                  </a:txBody>
                  <a:tcPr/>
                </a:tc>
                <a:tc>
                  <a:txBody>
                    <a:bodyPr/>
                    <a:lstStyle/>
                    <a:p>
                      <a:pPr algn="ctr"/>
                      <a:r>
                        <a:rPr lang="ja-JP" sz="900" b="0" kern="0">
                          <a:solidFill>
                            <a:schemeClr val="tx1"/>
                          </a:solidFill>
                          <a:effectLst/>
                        </a:rPr>
                        <a:t>設</a:t>
                      </a:r>
                      <a:r>
                        <a:rPr lang="en-US" sz="900" b="0" kern="0" dirty="0">
                          <a:solidFill>
                            <a:schemeClr val="tx1"/>
                          </a:solidFill>
                          <a:effectLst/>
                        </a:rPr>
                        <a:t>  </a:t>
                      </a:r>
                      <a:r>
                        <a:rPr lang="ja-JP" sz="900" b="0" kern="0">
                          <a:solidFill>
                            <a:schemeClr val="tx1"/>
                          </a:solidFill>
                          <a:effectLst/>
                        </a:rPr>
                        <a:t>計</a:t>
                      </a:r>
                      <a:r>
                        <a:rPr lang="en-US" sz="900" b="0" kern="0" dirty="0">
                          <a:solidFill>
                            <a:schemeClr val="tx1"/>
                          </a:solidFill>
                          <a:effectLst/>
                        </a:rPr>
                        <a:t>  </a:t>
                      </a:r>
                      <a:r>
                        <a:rPr lang="ja-JP" sz="900" b="0" kern="0">
                          <a:solidFill>
                            <a:schemeClr val="tx1"/>
                          </a:solidFill>
                          <a:effectLst/>
                        </a:rPr>
                        <a:t>費</a:t>
                      </a:r>
                      <a:endParaRPr lang="ja-JP" sz="900" b="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r"/>
                      <a:endParaRPr lang="ja-JP" sz="9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r"/>
                      <a:endParaRPr lang="ja-JP" sz="9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l"/>
                      <a:endParaRPr lang="ja-JP" sz="9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2736393"/>
                  </a:ext>
                </a:extLst>
              </a:tr>
              <a:tr h="210886">
                <a:tc vMerge="1">
                  <a:txBody>
                    <a:bodyPr/>
                    <a:lstStyle/>
                    <a:p>
                      <a:endParaRPr kumimoji="1" lang="ja-JP" altLang="en-US"/>
                    </a:p>
                  </a:txBody>
                  <a:tcPr/>
                </a:tc>
                <a:tc>
                  <a:txBody>
                    <a:bodyPr/>
                    <a:lstStyle/>
                    <a:p>
                      <a:pPr algn="ctr"/>
                      <a:r>
                        <a:rPr lang="ja-JP" sz="900" b="0" kern="0">
                          <a:solidFill>
                            <a:schemeClr val="tx1"/>
                          </a:solidFill>
                          <a:effectLst/>
                        </a:rPr>
                        <a:t>試</a:t>
                      </a:r>
                      <a:r>
                        <a:rPr lang="en-US" sz="900" b="0" kern="0">
                          <a:solidFill>
                            <a:schemeClr val="tx1"/>
                          </a:solidFill>
                          <a:effectLst/>
                        </a:rPr>
                        <a:t>  </a:t>
                      </a:r>
                      <a:r>
                        <a:rPr lang="ja-JP" sz="900" b="0" kern="0">
                          <a:solidFill>
                            <a:schemeClr val="tx1"/>
                          </a:solidFill>
                          <a:effectLst/>
                        </a:rPr>
                        <a:t>作</a:t>
                      </a:r>
                      <a:r>
                        <a:rPr lang="en-US" sz="900" b="0" kern="0">
                          <a:solidFill>
                            <a:schemeClr val="tx1"/>
                          </a:solidFill>
                          <a:effectLst/>
                        </a:rPr>
                        <a:t>  </a:t>
                      </a:r>
                      <a:r>
                        <a:rPr lang="ja-JP" sz="900" b="0" kern="0">
                          <a:solidFill>
                            <a:schemeClr val="tx1"/>
                          </a:solidFill>
                          <a:effectLst/>
                        </a:rPr>
                        <a:t>費</a:t>
                      </a:r>
                      <a:endParaRPr lang="ja-JP" sz="900" b="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r"/>
                      <a:endParaRPr lang="ja-JP" sz="9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r"/>
                      <a:endParaRPr lang="ja-JP" sz="9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l"/>
                      <a:endParaRPr lang="ja-JP" sz="9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6626763"/>
                  </a:ext>
                </a:extLst>
              </a:tr>
              <a:tr h="210886">
                <a:tc vMerge="1">
                  <a:txBody>
                    <a:bodyPr/>
                    <a:lstStyle/>
                    <a:p>
                      <a:endParaRPr kumimoji="1" lang="ja-JP" altLang="en-US"/>
                    </a:p>
                  </a:txBody>
                  <a:tcPr/>
                </a:tc>
                <a:tc>
                  <a:txBody>
                    <a:bodyPr/>
                    <a:lstStyle/>
                    <a:p>
                      <a:pPr algn="ctr"/>
                      <a:r>
                        <a:rPr lang="ja-JP" sz="900" b="0" kern="0">
                          <a:solidFill>
                            <a:schemeClr val="tx1"/>
                          </a:solidFill>
                          <a:effectLst/>
                        </a:rPr>
                        <a:t>試</a:t>
                      </a:r>
                      <a:r>
                        <a:rPr lang="en-US" sz="900" b="0" kern="0">
                          <a:solidFill>
                            <a:schemeClr val="tx1"/>
                          </a:solidFill>
                          <a:effectLst/>
                        </a:rPr>
                        <a:t>  </a:t>
                      </a:r>
                      <a:r>
                        <a:rPr lang="ja-JP" sz="900" b="0" kern="0">
                          <a:solidFill>
                            <a:schemeClr val="tx1"/>
                          </a:solidFill>
                          <a:effectLst/>
                        </a:rPr>
                        <a:t>験</a:t>
                      </a:r>
                      <a:r>
                        <a:rPr lang="en-US" sz="900" b="0" kern="0">
                          <a:solidFill>
                            <a:schemeClr val="tx1"/>
                          </a:solidFill>
                          <a:effectLst/>
                        </a:rPr>
                        <a:t>  </a:t>
                      </a:r>
                      <a:r>
                        <a:rPr lang="ja-JP" sz="900" b="0" kern="0">
                          <a:solidFill>
                            <a:schemeClr val="tx1"/>
                          </a:solidFill>
                          <a:effectLst/>
                        </a:rPr>
                        <a:t>費</a:t>
                      </a:r>
                      <a:endParaRPr lang="ja-JP" sz="900" b="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r"/>
                      <a:endParaRPr lang="ja-JP" sz="9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r"/>
                      <a:endParaRPr lang="ja-JP" sz="9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l"/>
                      <a:endParaRPr lang="ja-JP" sz="9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75399476"/>
                  </a:ext>
                </a:extLst>
              </a:tr>
              <a:tr h="210886">
                <a:tc vMerge="1">
                  <a:txBody>
                    <a:bodyPr/>
                    <a:lstStyle/>
                    <a:p>
                      <a:endParaRPr kumimoji="1" lang="ja-JP" altLang="en-US"/>
                    </a:p>
                  </a:txBody>
                  <a:tcPr/>
                </a:tc>
                <a:tc>
                  <a:txBody>
                    <a:bodyPr/>
                    <a:lstStyle/>
                    <a:p>
                      <a:pPr algn="ctr"/>
                      <a:r>
                        <a:rPr lang="ja-JP" sz="900" b="0" kern="0">
                          <a:solidFill>
                            <a:schemeClr val="tx1"/>
                          </a:solidFill>
                          <a:effectLst/>
                        </a:rPr>
                        <a:t>設</a:t>
                      </a:r>
                      <a:r>
                        <a:rPr lang="en-US" sz="900" b="0" kern="0">
                          <a:solidFill>
                            <a:schemeClr val="tx1"/>
                          </a:solidFill>
                          <a:effectLst/>
                        </a:rPr>
                        <a:t>  </a:t>
                      </a:r>
                      <a:r>
                        <a:rPr lang="ja-JP" sz="900" b="0" kern="0">
                          <a:solidFill>
                            <a:schemeClr val="tx1"/>
                          </a:solidFill>
                          <a:effectLst/>
                        </a:rPr>
                        <a:t>備</a:t>
                      </a:r>
                      <a:r>
                        <a:rPr lang="en-US" sz="900" b="0" kern="0">
                          <a:solidFill>
                            <a:schemeClr val="tx1"/>
                          </a:solidFill>
                          <a:effectLst/>
                        </a:rPr>
                        <a:t>  </a:t>
                      </a:r>
                      <a:r>
                        <a:rPr lang="ja-JP" sz="900" b="0" kern="0">
                          <a:solidFill>
                            <a:schemeClr val="tx1"/>
                          </a:solidFill>
                          <a:effectLst/>
                        </a:rPr>
                        <a:t>費</a:t>
                      </a:r>
                      <a:endParaRPr lang="ja-JP" sz="900" b="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r"/>
                      <a:endParaRPr lang="ja-JP" sz="9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r"/>
                      <a:endParaRPr lang="ja-JP" sz="9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l"/>
                      <a:endParaRPr lang="ja-JP" sz="9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9023917"/>
                  </a:ext>
                </a:extLst>
              </a:tr>
              <a:tr h="210886">
                <a:tc vMerge="1">
                  <a:txBody>
                    <a:bodyPr/>
                    <a:lstStyle/>
                    <a:p>
                      <a:endParaRPr kumimoji="1" lang="ja-JP" altLang="en-US"/>
                    </a:p>
                  </a:txBody>
                  <a:tcPr/>
                </a:tc>
                <a:tc>
                  <a:txBody>
                    <a:bodyPr/>
                    <a:lstStyle/>
                    <a:p>
                      <a:pPr algn="ctr"/>
                      <a:r>
                        <a:rPr lang="ja-JP" sz="900" b="0" kern="0">
                          <a:solidFill>
                            <a:schemeClr val="tx1"/>
                          </a:solidFill>
                          <a:effectLst/>
                        </a:rPr>
                        <a:t>原 材 料 費</a:t>
                      </a:r>
                      <a:endParaRPr lang="ja-JP" sz="900" b="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r"/>
                      <a:endParaRPr lang="ja-JP" sz="9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r"/>
                      <a:endParaRPr lang="ja-JP" sz="9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l"/>
                      <a:endParaRPr lang="ja-JP" sz="9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31018357"/>
                  </a:ext>
                </a:extLst>
              </a:tr>
              <a:tr h="210886">
                <a:tc vMerge="1">
                  <a:txBody>
                    <a:bodyPr/>
                    <a:lstStyle/>
                    <a:p>
                      <a:endParaRPr kumimoji="1" lang="ja-JP" altLang="en-US"/>
                    </a:p>
                  </a:txBody>
                  <a:tcPr/>
                </a:tc>
                <a:tc>
                  <a:txBody>
                    <a:bodyPr/>
                    <a:lstStyle/>
                    <a:p>
                      <a:pPr algn="ctr"/>
                      <a:r>
                        <a:rPr lang="ja-JP" sz="900" b="0" kern="0">
                          <a:solidFill>
                            <a:schemeClr val="tx1"/>
                          </a:solidFill>
                          <a:effectLst/>
                        </a:rPr>
                        <a:t>その他</a:t>
                      </a:r>
                      <a:endParaRPr lang="ja-JP" sz="900" b="0" kern="10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r"/>
                      <a:endParaRPr lang="ja-JP" sz="9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r"/>
                      <a:endParaRPr lang="ja-JP" sz="9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l"/>
                      <a:endParaRPr lang="ja-JP" sz="9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928405916"/>
                  </a:ext>
                </a:extLst>
              </a:tr>
              <a:tr h="210886">
                <a:tc vMerge="1">
                  <a:txBody>
                    <a:bodyPr/>
                    <a:lstStyle/>
                    <a:p>
                      <a:endParaRPr kumimoji="1" lang="ja-JP" altLang="en-US"/>
                    </a:p>
                  </a:txBody>
                  <a:tcPr/>
                </a:tc>
                <a:tc>
                  <a:txBody>
                    <a:bodyPr/>
                    <a:lstStyle/>
                    <a:p>
                      <a:pPr algn="ctr"/>
                      <a:r>
                        <a:rPr lang="ja-JP" altLang="en-US" sz="9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rPr>
                        <a:t>人件費・謝金</a:t>
                      </a:r>
                      <a:endParaRPr lang="ja-JP" sz="9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a:endParaRPr lang="ja-JP" sz="9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a:endParaRPr lang="ja-JP" sz="9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l"/>
                      <a:endParaRPr lang="ja-JP" sz="9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2884975"/>
                  </a:ext>
                </a:extLst>
              </a:tr>
              <a:tr h="210886">
                <a:tc vMerge="1">
                  <a:txBody>
                    <a:bodyPr/>
                    <a:lstStyle/>
                    <a:p>
                      <a:endParaRPr kumimoji="1" lang="ja-JP" altLang="en-US"/>
                    </a:p>
                  </a:txBody>
                  <a:tcPr/>
                </a:tc>
                <a:tc>
                  <a:txBody>
                    <a:bodyPr/>
                    <a:lstStyle/>
                    <a:p>
                      <a:pPr algn="ctr"/>
                      <a:r>
                        <a:rPr lang="ja-JP" sz="900" b="0" kern="0" dirty="0">
                          <a:solidFill>
                            <a:schemeClr val="tx1"/>
                          </a:solidFill>
                          <a:effectLst/>
                        </a:rPr>
                        <a:t>合　計</a:t>
                      </a:r>
                      <a:endParaRPr lang="ja-JP" sz="9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chemeClr val="bg2">
                          <a:lumMod val="75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a:endParaRPr lang="ja-JP" sz="9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r"/>
                      <a:endParaRPr lang="ja-JP" sz="9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tc>
                  <a:txBody>
                    <a:bodyPr/>
                    <a:lstStyle/>
                    <a:p>
                      <a:pPr algn="l"/>
                      <a:endParaRPr lang="ja-JP" sz="900" b="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36079541"/>
                  </a:ext>
                </a:extLst>
              </a:tr>
            </a:tbl>
          </a:graphicData>
        </a:graphic>
      </p:graphicFrame>
      <p:graphicFrame>
        <p:nvGraphicFramePr>
          <p:cNvPr id="11" name="表 10">
            <a:extLst>
              <a:ext uri="{FF2B5EF4-FFF2-40B4-BE49-F238E27FC236}">
                <a16:creationId xmlns:a16="http://schemas.microsoft.com/office/drawing/2014/main" id="{3B579574-0F50-A24F-A334-67D189B1E02C}"/>
              </a:ext>
            </a:extLst>
          </p:cNvPr>
          <p:cNvGraphicFramePr>
            <a:graphicFrameLocks noGrp="1"/>
          </p:cNvGraphicFramePr>
          <p:nvPr>
            <p:extLst>
              <p:ext uri="{D42A27DB-BD31-4B8C-83A1-F6EECF244321}">
                <p14:modId xmlns:p14="http://schemas.microsoft.com/office/powerpoint/2010/main" val="1105445745"/>
              </p:ext>
            </p:extLst>
          </p:nvPr>
        </p:nvGraphicFramePr>
        <p:xfrm>
          <a:off x="90530" y="3445306"/>
          <a:ext cx="4347412" cy="325472"/>
        </p:xfrm>
        <a:graphic>
          <a:graphicData uri="http://schemas.openxmlformats.org/drawingml/2006/table">
            <a:tbl>
              <a:tblPr firstRow="1" firstCol="1" bandRow="1">
                <a:tableStyleId>{5C22544A-7EE6-4342-B048-85BDC9FD1C3A}</a:tableStyleId>
              </a:tblPr>
              <a:tblGrid>
                <a:gridCol w="626443">
                  <a:extLst>
                    <a:ext uri="{9D8B030D-6E8A-4147-A177-3AD203B41FA5}">
                      <a16:colId xmlns:a16="http://schemas.microsoft.com/office/drawing/2014/main" val="3492504845"/>
                    </a:ext>
                  </a:extLst>
                </a:gridCol>
                <a:gridCol w="3064700">
                  <a:extLst>
                    <a:ext uri="{9D8B030D-6E8A-4147-A177-3AD203B41FA5}">
                      <a16:colId xmlns:a16="http://schemas.microsoft.com/office/drawing/2014/main" val="3738923851"/>
                    </a:ext>
                  </a:extLst>
                </a:gridCol>
                <a:gridCol w="656269">
                  <a:extLst>
                    <a:ext uri="{9D8B030D-6E8A-4147-A177-3AD203B41FA5}">
                      <a16:colId xmlns:a16="http://schemas.microsoft.com/office/drawing/2014/main" val="1946159042"/>
                    </a:ext>
                  </a:extLst>
                </a:gridCol>
              </a:tblGrid>
              <a:tr h="325472">
                <a:tc>
                  <a:txBody>
                    <a:bodyPr/>
                    <a:lstStyle/>
                    <a:p>
                      <a:pPr algn="ctr"/>
                      <a:r>
                        <a:rPr lang="ja-JP" sz="900" b="0" kern="0" dirty="0">
                          <a:effectLst/>
                        </a:rPr>
                        <a:t>助成金</a:t>
                      </a:r>
                      <a:endParaRPr lang="en-US" altLang="ja-JP" sz="900" b="0" kern="0" dirty="0">
                        <a:effectLst/>
                      </a:endParaRPr>
                    </a:p>
                    <a:p>
                      <a:pPr algn="ctr"/>
                      <a:r>
                        <a:rPr lang="ja-JP" sz="900" b="0" kern="0" dirty="0">
                          <a:effectLst/>
                        </a:rPr>
                        <a:t>応募額</a:t>
                      </a:r>
                      <a:endParaRPr lang="ja-JP" sz="1000" b="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9050"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bg2">
                          <a:lumMod val="90000"/>
                        </a:schemeClr>
                      </a:solidFill>
                      <a:prstDash val="solid"/>
                      <a:round/>
                      <a:headEnd type="none" w="med" len="med"/>
                      <a:tailEnd type="none" w="med" len="med"/>
                    </a:lnT>
                    <a:lnB w="19050" cap="flat" cmpd="sng" algn="ctr">
                      <a:solidFill>
                        <a:schemeClr val="bg2">
                          <a:lumMod val="90000"/>
                        </a:schemeClr>
                      </a:solidFill>
                      <a:prstDash val="solid"/>
                      <a:round/>
                      <a:headEnd type="none" w="med" len="med"/>
                      <a:tailEnd type="none" w="med" len="med"/>
                    </a:lnB>
                    <a:solidFill>
                      <a:schemeClr val="tx1">
                        <a:lumMod val="65000"/>
                        <a:lumOff val="35000"/>
                      </a:schemeClr>
                    </a:solidFill>
                  </a:tcPr>
                </a:tc>
                <a:tc>
                  <a:txBody>
                    <a:bodyPr/>
                    <a:lstStyle/>
                    <a:p>
                      <a:pPr algn="r"/>
                      <a:endParaRPr 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bg2">
                          <a:lumMod val="90000"/>
                        </a:schemeClr>
                      </a:solidFill>
                      <a:prstDash val="solid"/>
                      <a:round/>
                      <a:headEnd type="none" w="med" len="med"/>
                      <a:tailEnd type="none" w="med" len="med"/>
                    </a:lnT>
                    <a:lnB w="19050"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r>
                        <a:rPr lang="ja-JP" sz="1200" kern="0" dirty="0">
                          <a:solidFill>
                            <a:schemeClr val="tx1"/>
                          </a:solidFill>
                          <a:effectLst/>
                        </a:rPr>
                        <a:t>千円</a:t>
                      </a:r>
                      <a:endParaRPr lang="ja-JP" sz="105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19050" cap="flat" cmpd="sng" algn="ctr">
                      <a:solidFill>
                        <a:schemeClr val="bg2">
                          <a:lumMod val="90000"/>
                        </a:schemeClr>
                      </a:solidFill>
                      <a:prstDash val="solid"/>
                      <a:round/>
                      <a:headEnd type="none" w="med" len="med"/>
                      <a:tailEnd type="none" w="med" len="med"/>
                    </a:lnT>
                    <a:lnB w="19050"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21859002"/>
                  </a:ext>
                </a:extLst>
              </a:tr>
            </a:tbl>
          </a:graphicData>
        </a:graphic>
      </p:graphicFrame>
      <p:sp>
        <p:nvSpPr>
          <p:cNvPr id="12" name="テキスト ボックス 11">
            <a:extLst>
              <a:ext uri="{FF2B5EF4-FFF2-40B4-BE49-F238E27FC236}">
                <a16:creationId xmlns:a16="http://schemas.microsoft.com/office/drawing/2014/main" id="{B1074AB1-0CF3-4847-96C5-1EDC57913E9E}"/>
              </a:ext>
            </a:extLst>
          </p:cNvPr>
          <p:cNvSpPr txBox="1"/>
          <p:nvPr/>
        </p:nvSpPr>
        <p:spPr>
          <a:xfrm>
            <a:off x="-48125" y="4240027"/>
            <a:ext cx="1275347" cy="246221"/>
          </a:xfrm>
          <a:prstGeom prst="rect">
            <a:avLst/>
          </a:prstGeom>
          <a:noFill/>
        </p:spPr>
        <p:txBody>
          <a:bodyPr wrap="square" rtlCol="0">
            <a:spAutoFit/>
          </a:bodyPr>
          <a:lstStyle/>
          <a:p>
            <a:r>
              <a:rPr kumimoji="1" lang="en-US" altLang="ja-JP" sz="1000" dirty="0"/>
              <a:t>【</a:t>
            </a:r>
            <a:r>
              <a:rPr kumimoji="1" lang="ja-JP" altLang="en-US" sz="1000" dirty="0"/>
              <a:t>費用支出計画</a:t>
            </a:r>
            <a:r>
              <a:rPr kumimoji="1" lang="en-US" altLang="ja-JP" sz="1000" dirty="0"/>
              <a:t>】</a:t>
            </a:r>
            <a:endParaRPr kumimoji="1" lang="ja-JP" altLang="en-US" sz="1000" dirty="0"/>
          </a:p>
        </p:txBody>
      </p:sp>
      <p:sp>
        <p:nvSpPr>
          <p:cNvPr id="14" name="テキスト ボックス 13">
            <a:extLst>
              <a:ext uri="{FF2B5EF4-FFF2-40B4-BE49-F238E27FC236}">
                <a16:creationId xmlns:a16="http://schemas.microsoft.com/office/drawing/2014/main" id="{2C105BC2-FFDC-F241-92F7-29AF8FD3AC34}"/>
              </a:ext>
            </a:extLst>
          </p:cNvPr>
          <p:cNvSpPr txBox="1"/>
          <p:nvPr/>
        </p:nvSpPr>
        <p:spPr>
          <a:xfrm>
            <a:off x="3882189" y="4255416"/>
            <a:ext cx="689811" cy="230832"/>
          </a:xfrm>
          <a:prstGeom prst="rect">
            <a:avLst/>
          </a:prstGeom>
          <a:noFill/>
        </p:spPr>
        <p:txBody>
          <a:bodyPr wrap="square" rtlCol="0">
            <a:spAutoFit/>
          </a:bodyPr>
          <a:lstStyle/>
          <a:p>
            <a:pPr algn="r"/>
            <a:r>
              <a:rPr kumimoji="1" lang="ja-JP" altLang="en-US" sz="900"/>
              <a:t>（千円）</a:t>
            </a:r>
          </a:p>
        </p:txBody>
      </p:sp>
      <p:graphicFrame>
        <p:nvGraphicFramePr>
          <p:cNvPr id="15" name="表 14">
            <a:extLst>
              <a:ext uri="{FF2B5EF4-FFF2-40B4-BE49-F238E27FC236}">
                <a16:creationId xmlns:a16="http://schemas.microsoft.com/office/drawing/2014/main" id="{DE4ED394-A66B-BB47-96E4-94DB0C50C02A}"/>
              </a:ext>
            </a:extLst>
          </p:cNvPr>
          <p:cNvGraphicFramePr>
            <a:graphicFrameLocks noGrp="1"/>
          </p:cNvGraphicFramePr>
          <p:nvPr>
            <p:extLst>
              <p:ext uri="{D42A27DB-BD31-4B8C-83A1-F6EECF244321}">
                <p14:modId xmlns:p14="http://schemas.microsoft.com/office/powerpoint/2010/main" val="3393983975"/>
              </p:ext>
            </p:extLst>
          </p:nvPr>
        </p:nvGraphicFramePr>
        <p:xfrm>
          <a:off x="88232" y="822041"/>
          <a:ext cx="4349710" cy="2033161"/>
        </p:xfrm>
        <a:graphic>
          <a:graphicData uri="http://schemas.openxmlformats.org/drawingml/2006/table">
            <a:tbl>
              <a:tblPr firstRow="1" firstCol="1" bandRow="1"/>
              <a:tblGrid>
                <a:gridCol w="623561">
                  <a:extLst>
                    <a:ext uri="{9D8B030D-6E8A-4147-A177-3AD203B41FA5}">
                      <a16:colId xmlns:a16="http://schemas.microsoft.com/office/drawing/2014/main" val="3798427729"/>
                    </a:ext>
                  </a:extLst>
                </a:gridCol>
                <a:gridCol w="761230">
                  <a:extLst>
                    <a:ext uri="{9D8B030D-6E8A-4147-A177-3AD203B41FA5}">
                      <a16:colId xmlns:a16="http://schemas.microsoft.com/office/drawing/2014/main" val="2149207957"/>
                    </a:ext>
                  </a:extLst>
                </a:gridCol>
                <a:gridCol w="2964919">
                  <a:extLst>
                    <a:ext uri="{9D8B030D-6E8A-4147-A177-3AD203B41FA5}">
                      <a16:colId xmlns:a16="http://schemas.microsoft.com/office/drawing/2014/main" val="2624374305"/>
                    </a:ext>
                  </a:extLst>
                </a:gridCol>
              </a:tblGrid>
              <a:tr h="210197">
                <a:tc rowSpan="3">
                  <a:txBody>
                    <a:bodyPr/>
                    <a:lstStyle/>
                    <a:p>
                      <a:pPr algn="ctr"/>
                      <a:r>
                        <a:rPr lang="ja-JP" altLang="en-US" sz="900" b="0" kern="100">
                          <a:solidFill>
                            <a:schemeClr val="bg1"/>
                          </a:solidFill>
                          <a:effectLst/>
                          <a:latin typeface="+mn-ea"/>
                          <a:ea typeface="+mn-ea"/>
                          <a:cs typeface="Times New Roman" panose="02020603050405020304" pitchFamily="18" charset="0"/>
                        </a:rPr>
                        <a:t>大学</a:t>
                      </a:r>
                      <a:endParaRPr lang="en-US" altLang="ja-JP" sz="900" b="0" kern="100" dirty="0">
                        <a:solidFill>
                          <a:schemeClr val="bg1"/>
                        </a:solidFill>
                        <a:effectLst/>
                        <a:latin typeface="+mn-ea"/>
                        <a:ea typeface="+mn-ea"/>
                        <a:cs typeface="Times New Roman" panose="02020603050405020304" pitchFamily="18" charset="0"/>
                      </a:endParaRPr>
                    </a:p>
                    <a:p>
                      <a:pPr algn="ctr"/>
                      <a:r>
                        <a:rPr lang="ja-JP" altLang="en-US" sz="900" b="0" kern="100">
                          <a:solidFill>
                            <a:schemeClr val="bg1"/>
                          </a:solidFill>
                          <a:effectLst/>
                          <a:latin typeface="+mn-ea"/>
                          <a:ea typeface="+mn-ea"/>
                          <a:cs typeface="Times New Roman" panose="02020603050405020304" pitchFamily="18" charset="0"/>
                        </a:rPr>
                        <a:t>高専</a:t>
                      </a:r>
                      <a:endParaRPr lang="ja-JP" sz="900" b="0" kern="100">
                        <a:solidFill>
                          <a:schemeClr val="bg1"/>
                        </a:solidFill>
                        <a:effectLst/>
                        <a:latin typeface="+mn-ea"/>
                        <a:ea typeface="+mn-ea"/>
                        <a:cs typeface="Times New Roman" panose="02020603050405020304" pitchFamily="18" charset="0"/>
                      </a:endParaRPr>
                    </a:p>
                  </a:txBody>
                  <a:tcPr marL="37758" marR="37758" marT="0" marB="0" anchor="ctr">
                    <a:lnL w="19050"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tx1">
                        <a:lumMod val="65000"/>
                        <a:lumOff val="35000"/>
                      </a:schemeClr>
                    </a:solidFill>
                  </a:tcPr>
                </a:tc>
                <a:tc>
                  <a:txBody>
                    <a:bodyPr/>
                    <a:lstStyle/>
                    <a:p>
                      <a:pPr algn="ctr"/>
                      <a:r>
                        <a:rPr lang="ja-JP" altLang="en-US" sz="900" b="0" kern="0">
                          <a:solidFill>
                            <a:schemeClr val="bg1"/>
                          </a:solidFill>
                          <a:effectLst/>
                          <a:latin typeface="+mn-ea"/>
                          <a:ea typeface="+mn-ea"/>
                          <a:cs typeface="ＭＳ Ｐゴシック" panose="020B0600070205080204" pitchFamily="34" charset="-128"/>
                        </a:rPr>
                        <a:t>住所</a:t>
                      </a:r>
                      <a:endParaRPr lang="ja-JP" sz="900" b="0" kern="100">
                        <a:solidFill>
                          <a:schemeClr val="bg1"/>
                        </a:solidFill>
                        <a:effectLst/>
                        <a:latin typeface="+mn-ea"/>
                        <a:ea typeface="+mn-ea"/>
                        <a:cs typeface="Times New Roman" panose="02020603050405020304" pitchFamily="18" charset="0"/>
                      </a:endParaRPr>
                    </a:p>
                  </a:txBody>
                  <a:tcPr marL="37758" marR="37758"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tx1">
                        <a:lumMod val="65000"/>
                        <a:lumOff val="35000"/>
                      </a:schemeClr>
                    </a:solidFill>
                  </a:tcPr>
                </a:tc>
                <a:tc>
                  <a:txBody>
                    <a:bodyPr/>
                    <a:lstStyle/>
                    <a:p>
                      <a:pPr algn="l"/>
                      <a:endParaRPr lang="ja-JP" sz="900" kern="100" dirty="0">
                        <a:effectLst/>
                        <a:latin typeface="+mn-ea"/>
                        <a:ea typeface="+mn-ea"/>
                        <a:cs typeface="Times New Roman" panose="02020603050405020304" pitchFamily="18" charset="0"/>
                      </a:endParaRPr>
                    </a:p>
                  </a:txBody>
                  <a:tcPr marL="37758" marR="37758" marT="0" marB="0" anchor="ctr">
                    <a:lnL w="9525"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19050"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77469078"/>
                  </a:ext>
                </a:extLst>
              </a:tr>
              <a:tr h="210197">
                <a:tc vMerge="1">
                  <a:txBody>
                    <a:bodyPr/>
                    <a:lstStyle/>
                    <a:p>
                      <a:pPr algn="ctr"/>
                      <a:endParaRPr lang="ja-JP" sz="1000" b="1" kern="100">
                        <a:solidFill>
                          <a:schemeClr val="bg1"/>
                        </a:solidFill>
                        <a:effectLst/>
                        <a:latin typeface="+mn-ea"/>
                        <a:ea typeface="+mn-ea"/>
                        <a:cs typeface="Times New Roman" panose="02020603050405020304" pitchFamily="18" charset="0"/>
                      </a:endParaRPr>
                    </a:p>
                  </a:txBody>
                  <a:tcPr marL="37758" marR="37758"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tx1">
                        <a:lumMod val="65000"/>
                        <a:lumOff val="35000"/>
                      </a:schemeClr>
                    </a:solidFill>
                  </a:tcPr>
                </a:tc>
                <a:tc>
                  <a:txBody>
                    <a:bodyPr/>
                    <a:lstStyle/>
                    <a:p>
                      <a:pPr algn="ctr"/>
                      <a:r>
                        <a:rPr lang="ja-JP" altLang="en-US" sz="900" b="0" kern="100">
                          <a:solidFill>
                            <a:schemeClr val="bg1"/>
                          </a:solidFill>
                          <a:effectLst/>
                          <a:latin typeface="+mn-ea"/>
                          <a:ea typeface="+mn-ea"/>
                          <a:cs typeface="Times New Roman" panose="02020603050405020304" pitchFamily="18" charset="0"/>
                        </a:rPr>
                        <a:t>学校名</a:t>
                      </a:r>
                      <a:endParaRPr lang="ja-JP" sz="900" b="0" kern="100">
                        <a:solidFill>
                          <a:schemeClr val="bg1"/>
                        </a:solidFill>
                        <a:effectLst/>
                        <a:latin typeface="+mn-ea"/>
                        <a:ea typeface="+mn-ea"/>
                        <a:cs typeface="Times New Roman" panose="02020603050405020304" pitchFamily="18" charset="0"/>
                      </a:endParaRPr>
                    </a:p>
                  </a:txBody>
                  <a:tcPr marL="37758" marR="37758"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tx1">
                        <a:lumMod val="65000"/>
                        <a:lumOff val="35000"/>
                      </a:schemeClr>
                    </a:solidFill>
                  </a:tcPr>
                </a:tc>
                <a:tc>
                  <a:txBody>
                    <a:bodyPr/>
                    <a:lstStyle/>
                    <a:p>
                      <a:pPr algn="l"/>
                      <a:endParaRPr lang="ja-JP" sz="900" kern="100" dirty="0">
                        <a:effectLst/>
                        <a:latin typeface="+mn-ea"/>
                        <a:ea typeface="+mn-ea"/>
                        <a:cs typeface="Times New Roman" panose="02020603050405020304" pitchFamily="18" charset="0"/>
                      </a:endParaRPr>
                    </a:p>
                  </a:txBody>
                  <a:tcPr marL="37758" marR="37758" marT="0" marB="0" anchor="ctr">
                    <a:lnL w="9525"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66181248"/>
                  </a:ext>
                </a:extLst>
              </a:tr>
              <a:tr h="210197">
                <a:tc vMerge="1">
                  <a:txBody>
                    <a:bodyPr/>
                    <a:lstStyle/>
                    <a:p>
                      <a:pPr algn="ctr"/>
                      <a:endParaRPr lang="ja-JP" sz="1000" b="1" kern="100">
                        <a:solidFill>
                          <a:schemeClr val="bg1"/>
                        </a:solidFill>
                        <a:effectLst/>
                        <a:latin typeface="+mn-ea"/>
                        <a:ea typeface="+mn-ea"/>
                        <a:cs typeface="Times New Roman" panose="02020603050405020304" pitchFamily="18" charset="0"/>
                      </a:endParaRPr>
                    </a:p>
                  </a:txBody>
                  <a:tcPr marL="37758" marR="37758"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tx1">
                        <a:lumMod val="65000"/>
                        <a:lumOff val="35000"/>
                      </a:schemeClr>
                    </a:solidFill>
                  </a:tcPr>
                </a:tc>
                <a:tc>
                  <a:txBody>
                    <a:bodyPr/>
                    <a:lstStyle/>
                    <a:p>
                      <a:pPr algn="ctr"/>
                      <a:r>
                        <a:rPr lang="ja-JP" altLang="en-US" sz="900" b="0" kern="100" dirty="0">
                          <a:solidFill>
                            <a:schemeClr val="bg1"/>
                          </a:solidFill>
                          <a:effectLst/>
                          <a:latin typeface="+mn-ea"/>
                          <a:ea typeface="+mn-ea"/>
                          <a:cs typeface="Times New Roman" panose="02020603050405020304" pitchFamily="18" charset="0"/>
                        </a:rPr>
                        <a:t>代表者名</a:t>
                      </a:r>
                      <a:endParaRPr lang="ja-JP" sz="900" b="0" kern="100" dirty="0">
                        <a:solidFill>
                          <a:schemeClr val="bg1"/>
                        </a:solidFill>
                        <a:effectLst/>
                        <a:latin typeface="+mn-ea"/>
                        <a:ea typeface="+mn-ea"/>
                        <a:cs typeface="Times New Roman" panose="02020603050405020304" pitchFamily="18" charset="0"/>
                      </a:endParaRPr>
                    </a:p>
                  </a:txBody>
                  <a:tcPr marL="37758" marR="37758"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tx1">
                        <a:lumMod val="65000"/>
                        <a:lumOff val="35000"/>
                      </a:schemeClr>
                    </a:solidFill>
                  </a:tcPr>
                </a:tc>
                <a:tc>
                  <a:txBody>
                    <a:bodyPr/>
                    <a:lstStyle/>
                    <a:p>
                      <a:pPr algn="l"/>
                      <a:endParaRPr lang="ja-JP" sz="900" kern="100" dirty="0">
                        <a:effectLst/>
                        <a:latin typeface="+mn-ea"/>
                        <a:ea typeface="+mn-ea"/>
                        <a:cs typeface="Times New Roman" panose="02020603050405020304" pitchFamily="18" charset="0"/>
                      </a:endParaRPr>
                    </a:p>
                  </a:txBody>
                  <a:tcPr marL="37758" marR="37758" marT="0" marB="0" anchor="ctr">
                    <a:lnL w="9525"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248306895"/>
                  </a:ext>
                </a:extLst>
              </a:tr>
              <a:tr h="210197">
                <a:tc rowSpan="3">
                  <a:txBody>
                    <a:bodyPr/>
                    <a:lstStyle/>
                    <a:p>
                      <a:pPr algn="ctr"/>
                      <a:r>
                        <a:rPr lang="ja-JP" altLang="en-US" sz="900" b="0" kern="100" dirty="0">
                          <a:solidFill>
                            <a:schemeClr val="bg1"/>
                          </a:solidFill>
                          <a:effectLst/>
                          <a:latin typeface="+mn-ea"/>
                          <a:ea typeface="+mn-ea"/>
                          <a:cs typeface="Times New Roman" panose="02020603050405020304" pitchFamily="18" charset="0"/>
                        </a:rPr>
                        <a:t>研究</a:t>
                      </a:r>
                      <a:endParaRPr lang="en-US" altLang="ja-JP" sz="900" b="0" kern="100" dirty="0">
                        <a:solidFill>
                          <a:schemeClr val="bg1"/>
                        </a:solidFill>
                        <a:effectLst/>
                        <a:latin typeface="+mn-ea"/>
                        <a:ea typeface="+mn-ea"/>
                        <a:cs typeface="Times New Roman" panose="02020603050405020304" pitchFamily="18" charset="0"/>
                      </a:endParaRPr>
                    </a:p>
                    <a:p>
                      <a:pPr algn="ctr"/>
                      <a:r>
                        <a:rPr lang="ja-JP" altLang="en-US" sz="900" b="0" kern="100" dirty="0">
                          <a:solidFill>
                            <a:schemeClr val="bg1"/>
                          </a:solidFill>
                          <a:effectLst/>
                          <a:latin typeface="+mn-ea"/>
                          <a:ea typeface="+mn-ea"/>
                          <a:cs typeface="Times New Roman" panose="02020603050405020304" pitchFamily="18" charset="0"/>
                        </a:rPr>
                        <a:t>代表者</a:t>
                      </a:r>
                      <a:endParaRPr lang="ja-JP" sz="900" b="0" kern="100" dirty="0">
                        <a:solidFill>
                          <a:schemeClr val="bg1"/>
                        </a:solidFill>
                        <a:effectLst/>
                        <a:latin typeface="+mn-ea"/>
                        <a:ea typeface="+mn-ea"/>
                        <a:cs typeface="Times New Roman" panose="02020603050405020304" pitchFamily="18" charset="0"/>
                      </a:endParaRPr>
                    </a:p>
                  </a:txBody>
                  <a:tcPr marL="37758" marR="37758" marT="0" marB="0" anchor="ctr">
                    <a:lnL w="19050"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tx1">
                        <a:lumMod val="65000"/>
                        <a:lumOff val="35000"/>
                      </a:schemeClr>
                    </a:solidFill>
                  </a:tcPr>
                </a:tc>
                <a:tc>
                  <a:txBody>
                    <a:bodyPr/>
                    <a:lstStyle/>
                    <a:p>
                      <a:pPr algn="ctr"/>
                      <a:r>
                        <a:rPr lang="ja-JP" altLang="en-US" sz="900" b="0" kern="100">
                          <a:solidFill>
                            <a:schemeClr val="bg1"/>
                          </a:solidFill>
                          <a:effectLst/>
                          <a:latin typeface="+mn-ea"/>
                          <a:ea typeface="+mn-ea"/>
                          <a:cs typeface="Times New Roman" panose="02020603050405020304" pitchFamily="18" charset="0"/>
                        </a:rPr>
                        <a:t>所属・役職</a:t>
                      </a:r>
                      <a:endParaRPr lang="ja-JP" sz="900" b="0" kern="100">
                        <a:solidFill>
                          <a:schemeClr val="bg1"/>
                        </a:solidFill>
                        <a:effectLst/>
                        <a:latin typeface="+mn-ea"/>
                        <a:ea typeface="+mn-ea"/>
                        <a:cs typeface="Times New Roman" panose="02020603050405020304" pitchFamily="18" charset="0"/>
                      </a:endParaRPr>
                    </a:p>
                  </a:txBody>
                  <a:tcPr marL="37758" marR="37758"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tx1">
                        <a:lumMod val="65000"/>
                        <a:lumOff val="35000"/>
                      </a:schemeClr>
                    </a:solidFill>
                  </a:tcPr>
                </a:tc>
                <a:tc>
                  <a:txBody>
                    <a:bodyPr/>
                    <a:lstStyle/>
                    <a:p>
                      <a:pPr algn="l"/>
                      <a:endParaRPr lang="ja-JP" sz="900" kern="100" dirty="0">
                        <a:effectLst/>
                        <a:latin typeface="+mn-ea"/>
                        <a:ea typeface="+mn-ea"/>
                        <a:cs typeface="Times New Roman" panose="02020603050405020304" pitchFamily="18" charset="0"/>
                      </a:endParaRPr>
                    </a:p>
                  </a:txBody>
                  <a:tcPr marL="37758" marR="37758" marT="0" marB="0" anchor="ctr">
                    <a:lnL w="9525"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350476258"/>
                  </a:ext>
                </a:extLst>
              </a:tr>
              <a:tr h="210197">
                <a:tc vMerge="1">
                  <a:txBody>
                    <a:bodyPr/>
                    <a:lstStyle/>
                    <a:p>
                      <a:pPr algn="ctr"/>
                      <a:endParaRPr lang="ja-JP" sz="1000" b="1" kern="100">
                        <a:solidFill>
                          <a:schemeClr val="bg1"/>
                        </a:solidFill>
                        <a:effectLst/>
                        <a:latin typeface="+mn-ea"/>
                        <a:ea typeface="+mn-ea"/>
                        <a:cs typeface="Times New Roman" panose="02020603050405020304" pitchFamily="18" charset="0"/>
                      </a:endParaRPr>
                    </a:p>
                  </a:txBody>
                  <a:tcPr marL="37758" marR="37758"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tx1">
                        <a:lumMod val="65000"/>
                        <a:lumOff val="35000"/>
                      </a:schemeClr>
                    </a:solidFill>
                  </a:tcPr>
                </a:tc>
                <a:tc>
                  <a:txBody>
                    <a:bodyPr/>
                    <a:lstStyle/>
                    <a:p>
                      <a:pPr algn="ctr"/>
                      <a:r>
                        <a:rPr lang="ja-JP" altLang="en-US" sz="900" b="0" kern="100">
                          <a:solidFill>
                            <a:schemeClr val="bg1"/>
                          </a:solidFill>
                          <a:effectLst/>
                          <a:latin typeface="+mn-ea"/>
                          <a:ea typeface="+mn-ea"/>
                          <a:cs typeface="Times New Roman" panose="02020603050405020304" pitchFamily="18" charset="0"/>
                        </a:rPr>
                        <a:t>氏名</a:t>
                      </a:r>
                      <a:endParaRPr lang="ja-JP" sz="900" b="0" kern="100">
                        <a:solidFill>
                          <a:schemeClr val="bg1"/>
                        </a:solidFill>
                        <a:effectLst/>
                        <a:latin typeface="+mn-ea"/>
                        <a:ea typeface="+mn-ea"/>
                        <a:cs typeface="Times New Roman" panose="02020603050405020304" pitchFamily="18" charset="0"/>
                      </a:endParaRPr>
                    </a:p>
                  </a:txBody>
                  <a:tcPr marL="37758" marR="37758"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tx1">
                        <a:lumMod val="65000"/>
                        <a:lumOff val="35000"/>
                      </a:schemeClr>
                    </a:solidFill>
                  </a:tcPr>
                </a:tc>
                <a:tc>
                  <a:txBody>
                    <a:bodyPr/>
                    <a:lstStyle/>
                    <a:p>
                      <a:pPr algn="l"/>
                      <a:endParaRPr lang="ja-JP" sz="900" kern="100" dirty="0">
                        <a:effectLst/>
                        <a:latin typeface="+mn-ea"/>
                        <a:ea typeface="+mn-ea"/>
                        <a:cs typeface="Times New Roman" panose="02020603050405020304" pitchFamily="18" charset="0"/>
                      </a:endParaRPr>
                    </a:p>
                  </a:txBody>
                  <a:tcPr marL="37758" marR="37758" marT="0" marB="0" anchor="ctr">
                    <a:lnL w="9525"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029876819"/>
                  </a:ext>
                </a:extLst>
              </a:tr>
              <a:tr h="280891">
                <a:tc vMerge="1">
                  <a:txBody>
                    <a:bodyPr/>
                    <a:lstStyle/>
                    <a:p>
                      <a:pPr algn="ctr"/>
                      <a:endParaRPr lang="ja-JP" sz="1000" b="1" kern="100">
                        <a:solidFill>
                          <a:schemeClr val="bg1"/>
                        </a:solidFill>
                        <a:effectLst/>
                        <a:latin typeface="+mn-ea"/>
                        <a:ea typeface="+mn-ea"/>
                        <a:cs typeface="Times New Roman" panose="02020603050405020304" pitchFamily="18" charset="0"/>
                      </a:endParaRPr>
                    </a:p>
                  </a:txBody>
                  <a:tcPr marL="37758" marR="37758"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tx1">
                        <a:lumMod val="65000"/>
                        <a:lumOff val="35000"/>
                      </a:schemeClr>
                    </a:solidFill>
                  </a:tcPr>
                </a:tc>
                <a:tc>
                  <a:txBody>
                    <a:bodyPr/>
                    <a:lstStyle/>
                    <a:p>
                      <a:pPr algn="ctr"/>
                      <a:r>
                        <a:rPr lang="ja-JP" altLang="en-US" sz="900" b="0" kern="100">
                          <a:solidFill>
                            <a:schemeClr val="bg1"/>
                          </a:solidFill>
                          <a:effectLst/>
                          <a:latin typeface="+mn-ea"/>
                          <a:ea typeface="+mn-ea"/>
                          <a:cs typeface="Times New Roman" panose="02020603050405020304" pitchFamily="18" charset="0"/>
                        </a:rPr>
                        <a:t>連絡先</a:t>
                      </a:r>
                      <a:endParaRPr lang="ja-JP" sz="900" b="0" kern="100">
                        <a:solidFill>
                          <a:schemeClr val="bg1"/>
                        </a:solidFill>
                        <a:effectLst/>
                        <a:latin typeface="+mn-ea"/>
                        <a:ea typeface="+mn-ea"/>
                        <a:cs typeface="Times New Roman" panose="02020603050405020304" pitchFamily="18" charset="0"/>
                      </a:endParaRPr>
                    </a:p>
                  </a:txBody>
                  <a:tcPr marL="37758" marR="37758"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tx1">
                        <a:lumMod val="65000"/>
                        <a:lumOff val="35000"/>
                      </a:schemeClr>
                    </a:solidFill>
                  </a:tcPr>
                </a:tc>
                <a:tc>
                  <a:txBody>
                    <a:bodyPr/>
                    <a:lstStyle/>
                    <a:p>
                      <a:pPr algn="l"/>
                      <a:r>
                        <a:rPr lang="en-US" altLang="ja-JP" sz="900" kern="100" dirty="0">
                          <a:effectLst/>
                          <a:latin typeface="+mn-ea"/>
                          <a:ea typeface="+mn-ea"/>
                          <a:cs typeface="Times New Roman" panose="02020603050405020304" pitchFamily="18" charset="0"/>
                        </a:rPr>
                        <a:t>(TEL) </a:t>
                      </a:r>
                    </a:p>
                    <a:p>
                      <a:pPr algn="l"/>
                      <a:r>
                        <a:rPr lang="en-US" altLang="ja-JP" sz="900" kern="100" dirty="0">
                          <a:effectLst/>
                          <a:latin typeface="+mn-ea"/>
                          <a:ea typeface="+mn-ea"/>
                          <a:cs typeface="Times New Roman" panose="02020603050405020304" pitchFamily="18" charset="0"/>
                        </a:rPr>
                        <a:t>(Mail)</a:t>
                      </a:r>
                      <a:endParaRPr lang="ja-JP" sz="900" kern="100" dirty="0">
                        <a:effectLst/>
                        <a:latin typeface="+mn-ea"/>
                        <a:ea typeface="+mn-ea"/>
                        <a:cs typeface="Times New Roman" panose="02020603050405020304" pitchFamily="18" charset="0"/>
                      </a:endParaRPr>
                    </a:p>
                  </a:txBody>
                  <a:tcPr marL="37758" marR="37758" marT="0" marB="0" anchor="ctr">
                    <a:lnL w="9525"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824702583"/>
                  </a:ext>
                </a:extLst>
              </a:tr>
              <a:tr h="210197">
                <a:tc rowSpan="3">
                  <a:txBody>
                    <a:bodyPr/>
                    <a:lstStyle/>
                    <a:p>
                      <a:pPr algn="ctr"/>
                      <a:r>
                        <a:rPr lang="ja-JP" altLang="en-US" sz="900" b="0" kern="100" dirty="0">
                          <a:solidFill>
                            <a:schemeClr val="bg1"/>
                          </a:solidFill>
                          <a:effectLst/>
                          <a:latin typeface="+mn-ea"/>
                          <a:ea typeface="+mn-ea"/>
                          <a:cs typeface="Times New Roman" panose="02020603050405020304" pitchFamily="18" charset="0"/>
                        </a:rPr>
                        <a:t>事務</a:t>
                      </a:r>
                      <a:endParaRPr lang="en-US" altLang="ja-JP" sz="900" b="0" kern="100" dirty="0">
                        <a:solidFill>
                          <a:schemeClr val="bg1"/>
                        </a:solidFill>
                        <a:effectLst/>
                        <a:latin typeface="+mn-ea"/>
                        <a:ea typeface="+mn-ea"/>
                        <a:cs typeface="Times New Roman" panose="02020603050405020304" pitchFamily="18" charset="0"/>
                      </a:endParaRPr>
                    </a:p>
                    <a:p>
                      <a:pPr algn="ctr"/>
                      <a:r>
                        <a:rPr lang="ja-JP" altLang="en-US" sz="900" b="0" kern="100" dirty="0">
                          <a:solidFill>
                            <a:schemeClr val="bg1"/>
                          </a:solidFill>
                          <a:effectLst/>
                          <a:latin typeface="+mn-ea"/>
                          <a:ea typeface="+mn-ea"/>
                          <a:cs typeface="Times New Roman" panose="02020603050405020304" pitchFamily="18" charset="0"/>
                        </a:rPr>
                        <a:t>担当者</a:t>
                      </a:r>
                      <a:endParaRPr lang="en-US" altLang="ja-JP" sz="900" b="0" kern="100" dirty="0">
                        <a:solidFill>
                          <a:schemeClr val="bg1"/>
                        </a:solidFill>
                        <a:effectLst/>
                        <a:latin typeface="+mn-ea"/>
                        <a:ea typeface="+mn-ea"/>
                        <a:cs typeface="Times New Roman" panose="02020603050405020304" pitchFamily="18" charset="0"/>
                      </a:endParaRPr>
                    </a:p>
                    <a:p>
                      <a:pPr algn="ctr"/>
                      <a:r>
                        <a:rPr lang="ja-JP" altLang="en-US" sz="900" b="0" kern="100" dirty="0">
                          <a:solidFill>
                            <a:schemeClr val="bg1"/>
                          </a:solidFill>
                          <a:effectLst/>
                          <a:latin typeface="+mn-ea"/>
                          <a:ea typeface="+mn-ea"/>
                          <a:cs typeface="Times New Roman" panose="02020603050405020304" pitchFamily="18" charset="0"/>
                        </a:rPr>
                        <a:t>（任意）</a:t>
                      </a:r>
                      <a:endParaRPr lang="ja-JP" sz="900" b="0" kern="100" dirty="0">
                        <a:solidFill>
                          <a:schemeClr val="bg1"/>
                        </a:solidFill>
                        <a:effectLst/>
                        <a:latin typeface="+mn-ea"/>
                        <a:ea typeface="+mn-ea"/>
                        <a:cs typeface="Times New Roman" panose="02020603050405020304" pitchFamily="18" charset="0"/>
                      </a:endParaRPr>
                    </a:p>
                  </a:txBody>
                  <a:tcPr marL="37758" marR="37758" marT="0" marB="0" anchor="ctr">
                    <a:lnL w="19050"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19050" cap="flat" cmpd="sng" algn="ctr">
                      <a:solidFill>
                        <a:schemeClr val="bg2">
                          <a:lumMod val="90000"/>
                        </a:schemeClr>
                      </a:solidFill>
                      <a:prstDash val="solid"/>
                      <a:round/>
                      <a:headEnd type="none" w="med" len="med"/>
                      <a:tailEnd type="none" w="med" len="med"/>
                    </a:lnB>
                    <a:solidFill>
                      <a:schemeClr val="tx1">
                        <a:lumMod val="65000"/>
                        <a:lumOff val="35000"/>
                      </a:schemeClr>
                    </a:solidFill>
                  </a:tcPr>
                </a:tc>
                <a:tc>
                  <a:txBody>
                    <a:bodyPr/>
                    <a:lstStyle/>
                    <a:p>
                      <a:pPr algn="ctr"/>
                      <a:r>
                        <a:rPr lang="ja-JP" altLang="en-US" sz="900" b="0" kern="100">
                          <a:solidFill>
                            <a:schemeClr val="bg1"/>
                          </a:solidFill>
                          <a:effectLst/>
                          <a:latin typeface="+mn-ea"/>
                          <a:ea typeface="+mn-ea"/>
                          <a:cs typeface="Times New Roman" panose="02020603050405020304" pitchFamily="18" charset="0"/>
                        </a:rPr>
                        <a:t>所属・役職</a:t>
                      </a:r>
                      <a:endParaRPr lang="ja-JP" sz="900" b="0" kern="100">
                        <a:solidFill>
                          <a:schemeClr val="bg1"/>
                        </a:solidFill>
                        <a:effectLst/>
                        <a:latin typeface="+mn-ea"/>
                        <a:ea typeface="+mn-ea"/>
                        <a:cs typeface="Times New Roman" panose="02020603050405020304" pitchFamily="18" charset="0"/>
                      </a:endParaRPr>
                    </a:p>
                  </a:txBody>
                  <a:tcPr marL="37758" marR="37758"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tx1">
                        <a:lumMod val="65000"/>
                        <a:lumOff val="35000"/>
                      </a:schemeClr>
                    </a:solidFill>
                  </a:tcPr>
                </a:tc>
                <a:tc>
                  <a:txBody>
                    <a:bodyPr/>
                    <a:lstStyle/>
                    <a:p>
                      <a:pPr algn="l"/>
                      <a:endParaRPr lang="ja-JP" sz="900" kern="100" dirty="0">
                        <a:effectLst/>
                        <a:latin typeface="+mn-ea"/>
                        <a:ea typeface="+mn-ea"/>
                        <a:cs typeface="Times New Roman" panose="02020603050405020304" pitchFamily="18" charset="0"/>
                      </a:endParaRPr>
                    </a:p>
                  </a:txBody>
                  <a:tcPr marL="37758" marR="37758" marT="0" marB="0" anchor="ctr">
                    <a:lnL w="9525"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3711786530"/>
                  </a:ext>
                </a:extLst>
              </a:tr>
              <a:tr h="210197">
                <a:tc vMerge="1">
                  <a:txBody>
                    <a:bodyPr/>
                    <a:lstStyle/>
                    <a:p>
                      <a:pPr algn="ctr"/>
                      <a:endParaRPr lang="ja-JP" sz="1000" b="1" kern="100">
                        <a:solidFill>
                          <a:schemeClr val="bg1"/>
                        </a:solidFill>
                        <a:effectLst/>
                        <a:latin typeface="+mn-ea"/>
                        <a:ea typeface="+mn-ea"/>
                        <a:cs typeface="Times New Roman" panose="02020603050405020304" pitchFamily="18" charset="0"/>
                      </a:endParaRPr>
                    </a:p>
                  </a:txBody>
                  <a:tcPr marL="37758" marR="37758"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tx1">
                        <a:lumMod val="65000"/>
                        <a:lumOff val="35000"/>
                      </a:schemeClr>
                    </a:solidFill>
                  </a:tcPr>
                </a:tc>
                <a:tc>
                  <a:txBody>
                    <a:bodyPr/>
                    <a:lstStyle/>
                    <a:p>
                      <a:pPr algn="ctr"/>
                      <a:r>
                        <a:rPr lang="ja-JP" altLang="en-US" sz="900" b="0" kern="100">
                          <a:solidFill>
                            <a:schemeClr val="bg1"/>
                          </a:solidFill>
                          <a:effectLst/>
                          <a:latin typeface="+mn-ea"/>
                          <a:ea typeface="+mn-ea"/>
                          <a:cs typeface="Times New Roman" panose="02020603050405020304" pitchFamily="18" charset="0"/>
                        </a:rPr>
                        <a:t>氏名</a:t>
                      </a:r>
                      <a:endParaRPr lang="ja-JP" sz="900" b="0" kern="100">
                        <a:solidFill>
                          <a:schemeClr val="bg1"/>
                        </a:solidFill>
                        <a:effectLst/>
                        <a:latin typeface="+mn-ea"/>
                        <a:ea typeface="+mn-ea"/>
                        <a:cs typeface="Times New Roman" panose="02020603050405020304" pitchFamily="18" charset="0"/>
                      </a:endParaRPr>
                    </a:p>
                  </a:txBody>
                  <a:tcPr marL="37758" marR="37758"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tx1">
                        <a:lumMod val="65000"/>
                        <a:lumOff val="35000"/>
                      </a:schemeClr>
                    </a:solidFill>
                  </a:tcPr>
                </a:tc>
                <a:tc>
                  <a:txBody>
                    <a:bodyPr/>
                    <a:lstStyle/>
                    <a:p>
                      <a:pPr algn="l"/>
                      <a:endParaRPr lang="ja-JP" sz="900" kern="100" dirty="0">
                        <a:effectLst/>
                        <a:latin typeface="+mn-ea"/>
                        <a:ea typeface="+mn-ea"/>
                        <a:cs typeface="Times New Roman" panose="02020603050405020304" pitchFamily="18" charset="0"/>
                      </a:endParaRPr>
                    </a:p>
                  </a:txBody>
                  <a:tcPr marL="37758" marR="37758" marT="0" marB="0" anchor="ctr">
                    <a:lnL w="9525"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895180816"/>
                  </a:ext>
                </a:extLst>
              </a:tr>
              <a:tr h="280891">
                <a:tc vMerge="1">
                  <a:txBody>
                    <a:bodyPr/>
                    <a:lstStyle/>
                    <a:p>
                      <a:pPr algn="ctr"/>
                      <a:endParaRPr lang="ja-JP" sz="1000" b="1" kern="100">
                        <a:solidFill>
                          <a:schemeClr val="bg1"/>
                        </a:solidFill>
                        <a:effectLst/>
                        <a:latin typeface="+mn-ea"/>
                        <a:ea typeface="+mn-ea"/>
                        <a:cs typeface="Times New Roman" panose="02020603050405020304" pitchFamily="18" charset="0"/>
                      </a:endParaRPr>
                    </a:p>
                  </a:txBody>
                  <a:tcPr marL="37758" marR="37758"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tx1">
                        <a:lumMod val="65000"/>
                        <a:lumOff val="35000"/>
                      </a:schemeClr>
                    </a:solidFill>
                  </a:tcPr>
                </a:tc>
                <a:tc>
                  <a:txBody>
                    <a:bodyPr/>
                    <a:lstStyle/>
                    <a:p>
                      <a:pPr algn="ctr"/>
                      <a:r>
                        <a:rPr lang="ja-JP" altLang="en-US" sz="900" b="0" kern="100" dirty="0">
                          <a:solidFill>
                            <a:schemeClr val="bg1"/>
                          </a:solidFill>
                          <a:effectLst/>
                          <a:latin typeface="+mn-ea"/>
                          <a:ea typeface="+mn-ea"/>
                          <a:cs typeface="Times New Roman" panose="02020603050405020304" pitchFamily="18" charset="0"/>
                        </a:rPr>
                        <a:t>連絡先</a:t>
                      </a:r>
                      <a:endParaRPr lang="ja-JP" sz="900" b="0" kern="100" dirty="0">
                        <a:solidFill>
                          <a:schemeClr val="bg1"/>
                        </a:solidFill>
                        <a:effectLst/>
                        <a:latin typeface="+mn-ea"/>
                        <a:ea typeface="+mn-ea"/>
                        <a:cs typeface="Times New Roman" panose="02020603050405020304" pitchFamily="18" charset="0"/>
                      </a:endParaRPr>
                    </a:p>
                  </a:txBody>
                  <a:tcPr marL="37758" marR="37758"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19050" cap="flat" cmpd="sng" algn="ctr">
                      <a:solidFill>
                        <a:schemeClr val="bg2">
                          <a:lumMod val="90000"/>
                        </a:schemeClr>
                      </a:solidFill>
                      <a:prstDash val="solid"/>
                      <a:round/>
                      <a:headEnd type="none" w="med" len="med"/>
                      <a:tailEnd type="none" w="med" len="med"/>
                    </a:lnB>
                    <a:solidFill>
                      <a:schemeClr val="tx1">
                        <a:lumMod val="65000"/>
                        <a:lumOff val="35000"/>
                      </a:schemeClr>
                    </a:solidFill>
                  </a:tcPr>
                </a:tc>
                <a:tc>
                  <a:txBody>
                    <a:bodyPr/>
                    <a:lstStyle/>
                    <a:p>
                      <a:pPr algn="l"/>
                      <a:r>
                        <a:rPr lang="en-US" altLang="ja-JP" sz="900" kern="100" dirty="0">
                          <a:effectLst/>
                          <a:latin typeface="+mn-ea"/>
                          <a:ea typeface="+mn-ea"/>
                          <a:cs typeface="Times New Roman" panose="02020603050405020304" pitchFamily="18" charset="0"/>
                        </a:rPr>
                        <a:t>(TEL)</a:t>
                      </a:r>
                      <a:r>
                        <a:rPr lang="ja-JP" altLang="en-US" sz="900" kern="100" dirty="0">
                          <a:effectLst/>
                          <a:latin typeface="+mn-ea"/>
                          <a:ea typeface="+mn-ea"/>
                          <a:cs typeface="Times New Roman" panose="02020603050405020304" pitchFamily="18" charset="0"/>
                        </a:rPr>
                        <a:t> </a:t>
                      </a:r>
                      <a:endParaRPr lang="en-US" altLang="ja-JP" sz="900" kern="100" dirty="0">
                        <a:effectLst/>
                        <a:latin typeface="+mn-ea"/>
                        <a:ea typeface="+mn-ea"/>
                        <a:cs typeface="Times New Roman" panose="02020603050405020304" pitchFamily="18" charset="0"/>
                      </a:endParaRPr>
                    </a:p>
                    <a:p>
                      <a:pPr algn="l"/>
                      <a:r>
                        <a:rPr lang="en-US" altLang="ja-JP" sz="900" kern="100" dirty="0">
                          <a:effectLst/>
                          <a:latin typeface="+mn-ea"/>
                          <a:ea typeface="+mn-ea"/>
                          <a:cs typeface="Times New Roman" panose="02020603050405020304" pitchFamily="18" charset="0"/>
                        </a:rPr>
                        <a:t>(Mail)</a:t>
                      </a:r>
                      <a:endParaRPr lang="ja-JP" altLang="ja-JP" sz="900" kern="100" dirty="0">
                        <a:effectLst/>
                        <a:latin typeface="+mn-ea"/>
                        <a:ea typeface="+mn-ea"/>
                        <a:cs typeface="Times New Roman" panose="02020603050405020304" pitchFamily="18" charset="0"/>
                      </a:endParaRPr>
                    </a:p>
                  </a:txBody>
                  <a:tcPr marL="37758" marR="37758" marT="0" marB="0" anchor="ctr">
                    <a:lnL w="9525"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19050" cap="flat" cmpd="sng" algn="ctr">
                      <a:solidFill>
                        <a:schemeClr val="bg2">
                          <a:lumMod val="9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29714278"/>
                  </a:ext>
                </a:extLst>
              </a:tr>
            </a:tbl>
          </a:graphicData>
        </a:graphic>
      </p:graphicFrame>
      <p:sp>
        <p:nvSpPr>
          <p:cNvPr id="18" name="テキスト ボックス 17">
            <a:extLst>
              <a:ext uri="{FF2B5EF4-FFF2-40B4-BE49-F238E27FC236}">
                <a16:creationId xmlns:a16="http://schemas.microsoft.com/office/drawing/2014/main" id="{86719B9F-4A76-6A41-AF84-6F12FCB3CE42}"/>
              </a:ext>
            </a:extLst>
          </p:cNvPr>
          <p:cNvSpPr txBox="1"/>
          <p:nvPr/>
        </p:nvSpPr>
        <p:spPr>
          <a:xfrm>
            <a:off x="-48125" y="595149"/>
            <a:ext cx="1275347" cy="246221"/>
          </a:xfrm>
          <a:prstGeom prst="rect">
            <a:avLst/>
          </a:prstGeom>
          <a:noFill/>
        </p:spPr>
        <p:txBody>
          <a:bodyPr wrap="square" rtlCol="0">
            <a:spAutoFit/>
          </a:bodyPr>
          <a:lstStyle/>
          <a:p>
            <a:r>
              <a:rPr kumimoji="1" lang="en-US" altLang="ja-JP" sz="1000" dirty="0"/>
              <a:t>【</a:t>
            </a:r>
            <a:r>
              <a:rPr kumimoji="1" lang="ja-JP" altLang="en-US" sz="1000" dirty="0"/>
              <a:t>申込者情報</a:t>
            </a:r>
            <a:r>
              <a:rPr kumimoji="1" lang="en-US" altLang="ja-JP" sz="1000" dirty="0"/>
              <a:t>】</a:t>
            </a:r>
            <a:endParaRPr kumimoji="1" lang="ja-JP" altLang="en-US" sz="1000" dirty="0"/>
          </a:p>
        </p:txBody>
      </p:sp>
      <p:graphicFrame>
        <p:nvGraphicFramePr>
          <p:cNvPr id="17" name="表 16">
            <a:extLst>
              <a:ext uri="{FF2B5EF4-FFF2-40B4-BE49-F238E27FC236}">
                <a16:creationId xmlns:a16="http://schemas.microsoft.com/office/drawing/2014/main" id="{D68CE8AE-F232-1B42-8A67-E1F077238DA7}"/>
              </a:ext>
            </a:extLst>
          </p:cNvPr>
          <p:cNvGraphicFramePr>
            <a:graphicFrameLocks noGrp="1"/>
          </p:cNvGraphicFramePr>
          <p:nvPr>
            <p:extLst>
              <p:ext uri="{D42A27DB-BD31-4B8C-83A1-F6EECF244321}">
                <p14:modId xmlns:p14="http://schemas.microsoft.com/office/powerpoint/2010/main" val="1581171003"/>
              </p:ext>
            </p:extLst>
          </p:nvPr>
        </p:nvGraphicFramePr>
        <p:xfrm>
          <a:off x="90530" y="3075704"/>
          <a:ext cx="4347412" cy="328693"/>
        </p:xfrm>
        <a:graphic>
          <a:graphicData uri="http://schemas.openxmlformats.org/drawingml/2006/table">
            <a:tbl>
              <a:tblPr firstRow="1" firstCol="1" bandRow="1"/>
              <a:tblGrid>
                <a:gridCol w="616052">
                  <a:extLst>
                    <a:ext uri="{9D8B030D-6E8A-4147-A177-3AD203B41FA5}">
                      <a16:colId xmlns:a16="http://schemas.microsoft.com/office/drawing/2014/main" val="1965156698"/>
                    </a:ext>
                  </a:extLst>
                </a:gridCol>
                <a:gridCol w="3731360">
                  <a:extLst>
                    <a:ext uri="{9D8B030D-6E8A-4147-A177-3AD203B41FA5}">
                      <a16:colId xmlns:a16="http://schemas.microsoft.com/office/drawing/2014/main" val="14935568"/>
                    </a:ext>
                  </a:extLst>
                </a:gridCol>
              </a:tblGrid>
              <a:tr h="328693">
                <a:tc>
                  <a:txBody>
                    <a:bodyPr/>
                    <a:lstStyle/>
                    <a:p>
                      <a:pPr algn="ctr"/>
                      <a:r>
                        <a:rPr lang="ja-JP" sz="900" b="0" kern="0" dirty="0">
                          <a:solidFill>
                            <a:schemeClr val="bg1"/>
                          </a:solidFill>
                          <a:effectLst/>
                          <a:latin typeface="+mn-ea"/>
                          <a:ea typeface="+mn-ea"/>
                          <a:cs typeface="ＭＳ Ｐゴシック" panose="020B0600070205080204" pitchFamily="34" charset="-128"/>
                        </a:rPr>
                        <a:t>研究開発テーマ</a:t>
                      </a:r>
                      <a:endParaRPr lang="ja-JP" sz="1000" b="0" kern="100" dirty="0">
                        <a:solidFill>
                          <a:schemeClr val="bg1"/>
                        </a:solidFill>
                        <a:effectLst/>
                        <a:latin typeface="+mn-ea"/>
                        <a:ea typeface="+mn-ea"/>
                        <a:cs typeface="Times New Roman" panose="02020603050405020304" pitchFamily="18" charset="0"/>
                      </a:endParaRPr>
                    </a:p>
                  </a:txBody>
                  <a:tcPr marL="37758" marR="37758" marT="0" marB="0" anchor="ctr">
                    <a:lnL w="19050"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bg2">
                          <a:lumMod val="90000"/>
                        </a:schemeClr>
                      </a:solidFill>
                      <a:prstDash val="solid"/>
                      <a:round/>
                      <a:headEnd type="none" w="med" len="med"/>
                      <a:tailEnd type="none" w="med" len="med"/>
                    </a:lnT>
                    <a:lnB w="19050" cap="flat" cmpd="sng" algn="ctr">
                      <a:solidFill>
                        <a:schemeClr val="bg2">
                          <a:lumMod val="90000"/>
                        </a:schemeClr>
                      </a:solidFill>
                      <a:prstDash val="solid"/>
                      <a:round/>
                      <a:headEnd type="none" w="med" len="med"/>
                      <a:tailEnd type="none" w="med" len="med"/>
                    </a:lnB>
                    <a:solidFill>
                      <a:schemeClr val="tx1">
                        <a:lumMod val="65000"/>
                        <a:lumOff val="35000"/>
                      </a:schemeClr>
                    </a:solidFill>
                  </a:tcPr>
                </a:tc>
                <a:tc>
                  <a:txBody>
                    <a:bodyPr/>
                    <a:lstStyle/>
                    <a:p>
                      <a:pPr algn="l"/>
                      <a:endParaRPr lang="ja-JP" sz="1000" kern="100" dirty="0">
                        <a:effectLst/>
                        <a:latin typeface="+mn-ea"/>
                        <a:ea typeface="+mn-ea"/>
                        <a:cs typeface="Times New Roman" panose="02020603050405020304" pitchFamily="18" charset="0"/>
                      </a:endParaRPr>
                    </a:p>
                  </a:txBody>
                  <a:tcPr marL="37758" marR="37758" marT="0" marB="0" anchor="ctr">
                    <a:lnL w="9525"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19050" cap="flat" cmpd="sng" algn="ctr">
                      <a:solidFill>
                        <a:schemeClr val="bg2">
                          <a:lumMod val="90000"/>
                        </a:schemeClr>
                      </a:solidFill>
                      <a:prstDash val="solid"/>
                      <a:round/>
                      <a:headEnd type="none" w="med" len="med"/>
                      <a:tailEnd type="none" w="med" len="med"/>
                    </a:lnT>
                    <a:lnB w="19050" cap="flat" cmpd="sng" algn="ctr">
                      <a:solidFill>
                        <a:schemeClr val="bg2">
                          <a:lumMod val="9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395950339"/>
                  </a:ext>
                </a:extLst>
              </a:tr>
            </a:tbl>
          </a:graphicData>
        </a:graphic>
      </p:graphicFrame>
      <p:cxnSp>
        <p:nvCxnSpPr>
          <p:cNvPr id="20" name="直線コネクタ 19">
            <a:extLst>
              <a:ext uri="{FF2B5EF4-FFF2-40B4-BE49-F238E27FC236}">
                <a16:creationId xmlns:a16="http://schemas.microsoft.com/office/drawing/2014/main" id="{F3688A82-16DA-4465-8A87-F5B3F9D8025C}"/>
              </a:ext>
            </a:extLst>
          </p:cNvPr>
          <p:cNvCxnSpPr/>
          <p:nvPr/>
        </p:nvCxnSpPr>
        <p:spPr>
          <a:xfrm>
            <a:off x="0" y="564718"/>
            <a:ext cx="9144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0934D8F3-D345-4F90-A509-1789799CC749}"/>
              </a:ext>
            </a:extLst>
          </p:cNvPr>
          <p:cNvCxnSpPr/>
          <p:nvPr/>
        </p:nvCxnSpPr>
        <p:spPr>
          <a:xfrm>
            <a:off x="0" y="537216"/>
            <a:ext cx="91440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DB61E9D7-E330-4A68-B024-EDABD1E9880A}"/>
              </a:ext>
            </a:extLst>
          </p:cNvPr>
          <p:cNvSpPr txBox="1"/>
          <p:nvPr/>
        </p:nvSpPr>
        <p:spPr>
          <a:xfrm>
            <a:off x="4543719" y="573837"/>
            <a:ext cx="4509751" cy="400110"/>
          </a:xfrm>
          <a:prstGeom prst="rect">
            <a:avLst/>
          </a:prstGeom>
          <a:noFill/>
        </p:spPr>
        <p:txBody>
          <a:bodyPr wrap="square" rtlCol="0">
            <a:spAutoFit/>
          </a:bodyPr>
          <a:lstStyle/>
          <a:p>
            <a:r>
              <a:rPr kumimoji="1" lang="en-US" altLang="ja-JP" sz="1000" dirty="0"/>
              <a:t>【</a:t>
            </a:r>
            <a:r>
              <a:rPr kumimoji="1" lang="ja-JP" altLang="en-US" sz="1000" dirty="0"/>
              <a:t>技術シーズ</a:t>
            </a:r>
            <a:r>
              <a:rPr kumimoji="1" lang="en-US" altLang="ja-JP" sz="1000" dirty="0"/>
              <a:t>】</a:t>
            </a:r>
            <a:r>
              <a:rPr lang="ja-JP" altLang="en-US" sz="900" dirty="0"/>
              <a:t>企業化の基となる発明（周辺特許を含む）</a:t>
            </a:r>
          </a:p>
          <a:p>
            <a:endParaRPr kumimoji="1" lang="ja-JP" altLang="en-US" sz="1000" dirty="0"/>
          </a:p>
        </p:txBody>
      </p:sp>
      <p:graphicFrame>
        <p:nvGraphicFramePr>
          <p:cNvPr id="23" name="表 22">
            <a:extLst>
              <a:ext uri="{FF2B5EF4-FFF2-40B4-BE49-F238E27FC236}">
                <a16:creationId xmlns:a16="http://schemas.microsoft.com/office/drawing/2014/main" id="{DE3917BE-0ABA-4FD2-90AE-56B847E2CCB3}"/>
              </a:ext>
            </a:extLst>
          </p:cNvPr>
          <p:cNvGraphicFramePr>
            <a:graphicFrameLocks noGrp="1"/>
          </p:cNvGraphicFramePr>
          <p:nvPr>
            <p:extLst>
              <p:ext uri="{D42A27DB-BD31-4B8C-83A1-F6EECF244321}">
                <p14:modId xmlns:p14="http://schemas.microsoft.com/office/powerpoint/2010/main" val="106095500"/>
              </p:ext>
            </p:extLst>
          </p:nvPr>
        </p:nvGraphicFramePr>
        <p:xfrm>
          <a:off x="4703760" y="804975"/>
          <a:ext cx="4340251" cy="2610063"/>
        </p:xfrm>
        <a:graphic>
          <a:graphicData uri="http://schemas.openxmlformats.org/drawingml/2006/table">
            <a:tbl>
              <a:tblPr firstRow="1" firstCol="1" bandRow="1">
                <a:tableStyleId>{EB344D84-9AFB-497E-A393-DC336BA19D2E}</a:tableStyleId>
              </a:tblPr>
              <a:tblGrid>
                <a:gridCol w="227357">
                  <a:extLst>
                    <a:ext uri="{9D8B030D-6E8A-4147-A177-3AD203B41FA5}">
                      <a16:colId xmlns:a16="http://schemas.microsoft.com/office/drawing/2014/main" val="1301903240"/>
                    </a:ext>
                  </a:extLst>
                </a:gridCol>
                <a:gridCol w="940894">
                  <a:extLst>
                    <a:ext uri="{9D8B030D-6E8A-4147-A177-3AD203B41FA5}">
                      <a16:colId xmlns:a16="http://schemas.microsoft.com/office/drawing/2014/main" val="335435601"/>
                    </a:ext>
                  </a:extLst>
                </a:gridCol>
                <a:gridCol w="1185347">
                  <a:extLst>
                    <a:ext uri="{9D8B030D-6E8A-4147-A177-3AD203B41FA5}">
                      <a16:colId xmlns:a16="http://schemas.microsoft.com/office/drawing/2014/main" val="3742633046"/>
                    </a:ext>
                  </a:extLst>
                </a:gridCol>
                <a:gridCol w="707118">
                  <a:extLst>
                    <a:ext uri="{9D8B030D-6E8A-4147-A177-3AD203B41FA5}">
                      <a16:colId xmlns:a16="http://schemas.microsoft.com/office/drawing/2014/main" val="3207038127"/>
                    </a:ext>
                  </a:extLst>
                </a:gridCol>
                <a:gridCol w="1279535">
                  <a:extLst>
                    <a:ext uri="{9D8B030D-6E8A-4147-A177-3AD203B41FA5}">
                      <a16:colId xmlns:a16="http://schemas.microsoft.com/office/drawing/2014/main" val="3346032178"/>
                    </a:ext>
                  </a:extLst>
                </a:gridCol>
              </a:tblGrid>
              <a:tr h="209512">
                <a:tc gridSpan="5">
                  <a:txBody>
                    <a:bodyPr/>
                    <a:lstStyle/>
                    <a:p>
                      <a:pPr algn="ctr"/>
                      <a:r>
                        <a:rPr lang="ja-JP" altLang="en-US" sz="900" b="0" kern="100" dirty="0">
                          <a:solidFill>
                            <a:schemeClr val="bg1"/>
                          </a:solidFill>
                          <a:effectLst/>
                          <a:latin typeface="+mn-ea"/>
                          <a:ea typeface="+mn-ea"/>
                          <a:cs typeface="Times New Roman" panose="02020603050405020304" pitchFamily="18" charset="0"/>
                        </a:rPr>
                        <a:t>知的財産権の内容</a:t>
                      </a:r>
                    </a:p>
                  </a:txBody>
                  <a:tcPr marL="62865" marR="62865" marT="0" marB="0" anchor="ctr">
                    <a:lnL w="9525" cap="flat" cmpd="sng" algn="ctr">
                      <a:solidFill>
                        <a:schemeClr val="bg2">
                          <a:lumMod val="75000"/>
                        </a:schemeClr>
                      </a:solidFill>
                      <a:prstDash val="solid"/>
                      <a:round/>
                      <a:headEnd type="none" w="med" len="med"/>
                      <a:tailEnd type="none" w="med" len="med"/>
                    </a:lnL>
                    <a:lnT w="9525" cap="flat" cmpd="sng" algn="ctr">
                      <a:solidFill>
                        <a:schemeClr val="bg2">
                          <a:lumMod val="75000"/>
                        </a:schemeClr>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tx1">
                        <a:lumMod val="65000"/>
                        <a:lumOff val="35000"/>
                      </a:schemeClr>
                    </a:solidFill>
                  </a:tcPr>
                </a:tc>
                <a:tc hMerge="1">
                  <a:txBody>
                    <a:bodyPr/>
                    <a:lstStyle/>
                    <a:p>
                      <a:pPr algn="ctr"/>
                      <a:r>
                        <a:rPr lang="ja-JP" altLang="en-US" sz="900" b="0" kern="100" dirty="0">
                          <a:solidFill>
                            <a:schemeClr val="bg1"/>
                          </a:solidFill>
                          <a:effectLst/>
                          <a:latin typeface="+mn-ea"/>
                          <a:ea typeface="+mn-ea"/>
                          <a:cs typeface="Times New Roman" panose="02020603050405020304" pitchFamily="18" charset="0"/>
                        </a:rPr>
                        <a:t>知的財産権の内容</a:t>
                      </a:r>
                      <a:endParaRPr lang="ja-JP" sz="900" b="0" kern="100" dirty="0">
                        <a:solidFill>
                          <a:schemeClr val="bg1"/>
                        </a:solidFill>
                        <a:effectLst/>
                        <a:latin typeface="+mn-ea"/>
                        <a:ea typeface="+mn-ea"/>
                        <a:cs typeface="Times New Roman" panose="02020603050405020304" pitchFamily="18" charset="0"/>
                      </a:endParaRPr>
                    </a:p>
                  </a:txBody>
                  <a:tcPr marL="62865" marR="62865" marT="0"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19050" cap="flat" cmpd="sng" algn="ctr">
                      <a:solidFill>
                        <a:schemeClr val="bg2"/>
                      </a:solidFill>
                      <a:prstDash val="solid"/>
                      <a:round/>
                      <a:headEnd type="none" w="med" len="med"/>
                      <a:tailEnd type="none" w="med" len="med"/>
                    </a:lnB>
                    <a:solidFill>
                      <a:schemeClr val="tx1">
                        <a:lumMod val="65000"/>
                        <a:lumOff val="35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9525" cap="flat" cmpd="sng" algn="ctr">
                      <a:solidFill>
                        <a:schemeClr val="bg2">
                          <a:lumMod val="90000"/>
                        </a:schemeClr>
                      </a:solidFill>
                      <a:prstDash val="solid"/>
                      <a:round/>
                      <a:headEnd type="none" w="med" len="med"/>
                      <a:tailEnd type="none" w="med" len="med"/>
                    </a:lnL>
                  </a:tcPr>
                </a:tc>
                <a:extLst>
                  <a:ext uri="{0D108BD9-81ED-4DB2-BD59-A6C34878D82A}">
                    <a16:rowId xmlns:a16="http://schemas.microsoft.com/office/drawing/2014/main" val="3969166067"/>
                  </a:ext>
                </a:extLst>
              </a:tr>
              <a:tr h="289527">
                <a:tc rowSpan="3">
                  <a:txBody>
                    <a:bodyPr/>
                    <a:lstStyle/>
                    <a:p>
                      <a:pPr algn="ctr"/>
                      <a:r>
                        <a:rPr lang="ja-JP" altLang="en-US" sz="900" b="0" kern="100" dirty="0">
                          <a:solidFill>
                            <a:schemeClr val="tx1"/>
                          </a:solidFill>
                          <a:effectLst/>
                          <a:latin typeface="+mn-ea"/>
                          <a:ea typeface="+mn-ea"/>
                          <a:cs typeface="Times New Roman" panose="02020603050405020304" pitchFamily="18" charset="0"/>
                        </a:rPr>
                        <a:t>①</a:t>
                      </a:r>
                      <a:endParaRPr lang="en-US" altLang="ja-JP" sz="900" b="0" kern="100" dirty="0">
                        <a:solidFill>
                          <a:schemeClr val="tx1"/>
                        </a:solidFill>
                        <a:effectLst/>
                        <a:latin typeface="+mn-ea"/>
                        <a:ea typeface="+mn-ea"/>
                        <a:cs typeface="Times New Roman" panose="02020603050405020304" pitchFamily="18" charset="0"/>
                      </a:endParaRPr>
                    </a:p>
                  </a:txBody>
                  <a:tcPr marL="62865" marR="62865" marT="0"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bg2"/>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a:txBody>
                    <a:bodyPr/>
                    <a:lstStyle/>
                    <a:p>
                      <a:pPr algn="ctr"/>
                      <a:r>
                        <a:rPr lang="ja-JP" altLang="en-US" sz="900" b="0" kern="100" dirty="0">
                          <a:solidFill>
                            <a:schemeClr val="tx1"/>
                          </a:solidFill>
                          <a:effectLst/>
                          <a:latin typeface="+mn-ea"/>
                          <a:ea typeface="+mn-ea"/>
                          <a:cs typeface="Times New Roman" panose="02020603050405020304" pitchFamily="18" charset="0"/>
                        </a:rPr>
                        <a:t>発明の名称</a:t>
                      </a:r>
                      <a:endParaRPr lang="en-US" altLang="ja-JP" sz="900" b="0" kern="100" dirty="0">
                        <a:solidFill>
                          <a:schemeClr val="tx1"/>
                        </a:solidFill>
                        <a:effectLst/>
                        <a:latin typeface="+mn-ea"/>
                        <a:ea typeface="+mn-ea"/>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bg2"/>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gridSpan="3">
                  <a:txBody>
                    <a:bodyPr/>
                    <a:lstStyle/>
                    <a:p>
                      <a:pPr algn="l"/>
                      <a:endParaRPr lang="en-US" altLang="ja-JP" sz="900" b="0" kern="100" dirty="0">
                        <a:solidFill>
                          <a:schemeClr val="tx1"/>
                        </a:solidFill>
                        <a:effectLst/>
                        <a:latin typeface="+mn-ea"/>
                        <a:ea typeface="+mn-ea"/>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19050" cap="flat" cmpd="sng" algn="ctr">
                      <a:solidFill>
                        <a:schemeClr val="bg2"/>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lnL w="9525" cap="flat" cmpd="sng" algn="ctr">
                      <a:solidFill>
                        <a:schemeClr val="bg2">
                          <a:lumMod val="90000"/>
                        </a:schemeClr>
                      </a:solidFill>
                      <a:prstDash val="solid"/>
                      <a:round/>
                      <a:headEnd type="none" w="med" len="med"/>
                      <a:tailEnd type="none" w="med" len="med"/>
                    </a:lnL>
                  </a:tcPr>
                </a:tc>
                <a:extLst>
                  <a:ext uri="{0D108BD9-81ED-4DB2-BD59-A6C34878D82A}">
                    <a16:rowId xmlns:a16="http://schemas.microsoft.com/office/drawing/2014/main" val="1639085502"/>
                  </a:ext>
                </a:extLst>
              </a:tr>
              <a:tr h="324000">
                <a:tc vMerge="1">
                  <a:txBody>
                    <a:bodyPr/>
                    <a:lstStyle/>
                    <a:p>
                      <a:pPr algn="ctr"/>
                      <a:endParaRPr lang="en-US" altLang="ja-JP" sz="900" b="0" kern="100" dirty="0">
                        <a:solidFill>
                          <a:schemeClr val="tx1"/>
                        </a:solidFill>
                        <a:effectLst/>
                        <a:latin typeface="+mn-ea"/>
                        <a:ea typeface="+mn-ea"/>
                        <a:cs typeface="Times New Roman" panose="02020603050405020304" pitchFamily="18" charset="0"/>
                      </a:endParaRPr>
                    </a:p>
                  </a:txBody>
                  <a:tcPr marL="62865" marR="62865" marT="0"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r>
                        <a:rPr lang="ja-JP" altLang="en-US" sz="900" b="0" kern="100" dirty="0">
                          <a:solidFill>
                            <a:schemeClr val="tx1"/>
                          </a:solidFill>
                          <a:effectLst/>
                          <a:latin typeface="+mn-ea"/>
                          <a:ea typeface="+mn-ea"/>
                          <a:cs typeface="Times New Roman" panose="02020603050405020304" pitchFamily="18" charset="0"/>
                        </a:rPr>
                        <a:t>特許番号 </a:t>
                      </a:r>
                      <a:endParaRPr lang="en-US" altLang="ja-JP" sz="900" b="0" kern="100" dirty="0">
                        <a:solidFill>
                          <a:schemeClr val="tx1"/>
                        </a:solidFill>
                        <a:effectLst/>
                        <a:latin typeface="+mn-ea"/>
                        <a:ea typeface="+mn-ea"/>
                        <a:cs typeface="Times New Roman" panose="02020603050405020304" pitchFamily="18" charset="0"/>
                      </a:endParaRPr>
                    </a:p>
                    <a:p>
                      <a:pPr algn="ctr"/>
                      <a:r>
                        <a:rPr lang="en-US" altLang="ja-JP" sz="900" b="0" kern="100" dirty="0">
                          <a:solidFill>
                            <a:schemeClr val="tx1"/>
                          </a:solidFill>
                          <a:effectLst/>
                          <a:latin typeface="+mn-ea"/>
                          <a:ea typeface="+mn-ea"/>
                          <a:cs typeface="Times New Roman" panose="02020603050405020304" pitchFamily="18" charset="0"/>
                        </a:rPr>
                        <a:t>(</a:t>
                      </a:r>
                      <a:r>
                        <a:rPr lang="ja-JP" altLang="en-US" sz="900" b="0" kern="100" dirty="0">
                          <a:solidFill>
                            <a:schemeClr val="tx1"/>
                          </a:solidFill>
                          <a:effectLst/>
                          <a:latin typeface="+mn-ea"/>
                          <a:ea typeface="+mn-ea"/>
                          <a:cs typeface="Times New Roman" panose="02020603050405020304" pitchFamily="18" charset="0"/>
                        </a:rPr>
                        <a:t>出願番号</a:t>
                      </a:r>
                      <a:r>
                        <a:rPr lang="en-US" altLang="ja-JP" sz="900" b="0" kern="100" dirty="0">
                          <a:solidFill>
                            <a:schemeClr val="tx1"/>
                          </a:solidFill>
                          <a:effectLst/>
                          <a:latin typeface="+mn-ea"/>
                          <a:ea typeface="+mn-ea"/>
                          <a:cs typeface="Times New Roman" panose="02020603050405020304" pitchFamily="18" charset="0"/>
                        </a:rPr>
                        <a:t>)</a:t>
                      </a: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l"/>
                      <a:endParaRPr lang="en-US" altLang="ja-JP" sz="900" b="0" kern="100" dirty="0">
                        <a:solidFill>
                          <a:schemeClr val="tx1"/>
                        </a:solidFill>
                        <a:effectLst/>
                        <a:latin typeface="+mn-ea"/>
                        <a:ea typeface="+mn-ea"/>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n-ea"/>
                          <a:ea typeface="+mn-ea"/>
                          <a:cs typeface="Times New Roman" panose="02020603050405020304" pitchFamily="18" charset="0"/>
                        </a:rPr>
                        <a:t>発明者</a:t>
                      </a:r>
                      <a:endParaRPr lang="ja-JP" altLang="ja-JP" sz="900" b="0" kern="100" dirty="0">
                        <a:solidFill>
                          <a:schemeClr val="tx1"/>
                        </a:solidFill>
                        <a:effectLst/>
                        <a:latin typeface="+mn-ea"/>
                        <a:ea typeface="+mn-ea"/>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l"/>
                      <a:endParaRPr lang="en-US" altLang="ja-JP" sz="900" b="0" kern="100" dirty="0">
                        <a:solidFill>
                          <a:schemeClr val="tx1"/>
                        </a:solidFill>
                        <a:effectLst/>
                        <a:latin typeface="+mn-ea"/>
                        <a:ea typeface="+mn-ea"/>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2736393"/>
                  </a:ext>
                </a:extLst>
              </a:tr>
              <a:tr h="209512">
                <a:tc vMerge="1">
                  <a:txBody>
                    <a:bodyPr/>
                    <a:lstStyle/>
                    <a:p>
                      <a:pPr algn="ctr"/>
                      <a:endParaRPr lang="ja-JP" sz="900" b="0" kern="100" dirty="0">
                        <a:solidFill>
                          <a:schemeClr val="tx1"/>
                        </a:solidFill>
                        <a:effectLst/>
                        <a:latin typeface="+mn-ea"/>
                        <a:ea typeface="+mn-ea"/>
                        <a:cs typeface="Times New Roman" panose="02020603050405020304" pitchFamily="18" charset="0"/>
                      </a:endParaRPr>
                    </a:p>
                  </a:txBody>
                  <a:tcPr marL="62865" marR="62865" marT="0"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a:txBody>
                    <a:bodyPr/>
                    <a:lstStyle/>
                    <a:p>
                      <a:pPr algn="ctr"/>
                      <a:r>
                        <a:rPr lang="ja-JP" altLang="en-US" sz="900" b="0" kern="100" dirty="0">
                          <a:solidFill>
                            <a:schemeClr val="tx1"/>
                          </a:solidFill>
                          <a:effectLst/>
                          <a:latin typeface="+mn-ea"/>
                          <a:ea typeface="+mn-ea"/>
                          <a:cs typeface="Times New Roman" panose="02020603050405020304" pitchFamily="18" charset="0"/>
                        </a:rPr>
                        <a:t>出願人</a:t>
                      </a:r>
                      <a:endParaRPr lang="ja-JP" sz="900" b="0" kern="100" dirty="0">
                        <a:solidFill>
                          <a:schemeClr val="tx1"/>
                        </a:solidFill>
                        <a:effectLst/>
                        <a:latin typeface="+mn-ea"/>
                        <a:ea typeface="+mn-ea"/>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a:txBody>
                    <a:bodyPr/>
                    <a:lstStyle/>
                    <a:p>
                      <a:pPr algn="l"/>
                      <a:endParaRPr lang="ja-JP" sz="900" b="0" kern="100" dirty="0">
                        <a:solidFill>
                          <a:schemeClr val="tx1"/>
                        </a:solidFill>
                        <a:effectLst/>
                        <a:latin typeface="+mn-ea"/>
                        <a:ea typeface="+mn-ea"/>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a:txBody>
                    <a:bodyPr/>
                    <a:lstStyle/>
                    <a:p>
                      <a:pPr algn="ctr"/>
                      <a:r>
                        <a:rPr lang="ja-JP" altLang="en-US" sz="900" b="0" kern="100" dirty="0">
                          <a:solidFill>
                            <a:schemeClr val="tx1"/>
                          </a:solidFill>
                          <a:effectLst/>
                          <a:latin typeface="+mn-ea"/>
                          <a:ea typeface="+mn-ea"/>
                          <a:cs typeface="Times New Roman" panose="02020603050405020304" pitchFamily="18" charset="0"/>
                        </a:rPr>
                        <a:t>出願日</a:t>
                      </a:r>
                      <a:endParaRPr lang="ja-JP" sz="900" b="0" kern="100" dirty="0">
                        <a:solidFill>
                          <a:schemeClr val="tx1"/>
                        </a:solidFill>
                        <a:effectLst/>
                        <a:latin typeface="+mn-ea"/>
                        <a:ea typeface="+mn-ea"/>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a:txBody>
                    <a:bodyPr/>
                    <a:lstStyle/>
                    <a:p>
                      <a:pPr algn="l"/>
                      <a:endParaRPr lang="ja-JP" sz="900" b="0" kern="100" dirty="0">
                        <a:solidFill>
                          <a:schemeClr val="tx1"/>
                        </a:solidFill>
                        <a:effectLst/>
                        <a:latin typeface="+mn-ea"/>
                        <a:ea typeface="+mn-ea"/>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6626763"/>
                  </a:ext>
                </a:extLst>
              </a:tr>
              <a:tr h="288000">
                <a:tc rowSpan="3">
                  <a:txBody>
                    <a:bodyPr/>
                    <a:lstStyle/>
                    <a:p>
                      <a:pPr algn="ctr"/>
                      <a:r>
                        <a:rPr lang="ja-JP" altLang="en-US" sz="900" b="0" kern="100" dirty="0">
                          <a:solidFill>
                            <a:schemeClr val="tx1"/>
                          </a:solidFill>
                          <a:effectLst/>
                          <a:latin typeface="+mn-ea"/>
                          <a:ea typeface="+mn-ea"/>
                          <a:cs typeface="Times New Roman" panose="02020603050405020304" pitchFamily="18" charset="0"/>
                        </a:rPr>
                        <a:t>②</a:t>
                      </a:r>
                      <a:endParaRPr lang="en-US" altLang="ja-JP" sz="900" b="0" kern="100" dirty="0">
                        <a:solidFill>
                          <a:schemeClr val="tx1"/>
                        </a:solidFill>
                        <a:effectLst/>
                        <a:latin typeface="+mn-ea"/>
                        <a:ea typeface="+mn-ea"/>
                        <a:cs typeface="Times New Roman" panose="02020603050405020304" pitchFamily="18" charset="0"/>
                      </a:endParaRPr>
                    </a:p>
                  </a:txBody>
                  <a:tcPr marL="62865" marR="62865" marT="0"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a:txBody>
                    <a:bodyPr/>
                    <a:lstStyle/>
                    <a:p>
                      <a:pPr algn="ctr"/>
                      <a:r>
                        <a:rPr lang="ja-JP" altLang="en-US" sz="900" b="0" kern="100" dirty="0">
                          <a:solidFill>
                            <a:schemeClr val="tx1"/>
                          </a:solidFill>
                          <a:effectLst/>
                          <a:latin typeface="+mn-ea"/>
                          <a:ea typeface="+mn-ea"/>
                          <a:cs typeface="Times New Roman" panose="02020603050405020304" pitchFamily="18" charset="0"/>
                        </a:rPr>
                        <a:t>発明の名称</a:t>
                      </a:r>
                      <a:endParaRPr lang="en-US" altLang="ja-JP" sz="900" b="0" kern="100" dirty="0">
                        <a:solidFill>
                          <a:schemeClr val="tx1"/>
                        </a:solidFill>
                        <a:effectLst/>
                        <a:latin typeface="+mn-ea"/>
                        <a:ea typeface="+mn-ea"/>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gridSpan="3">
                  <a:txBody>
                    <a:bodyPr/>
                    <a:lstStyle/>
                    <a:p>
                      <a:pPr algn="l"/>
                      <a:endParaRPr lang="en-US" altLang="ja-JP" sz="900" b="0" kern="100" dirty="0">
                        <a:solidFill>
                          <a:schemeClr val="tx1"/>
                        </a:solidFill>
                        <a:effectLst/>
                        <a:latin typeface="+mn-ea"/>
                        <a:ea typeface="+mn-ea"/>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hMerge="1">
                  <a:txBody>
                    <a:bodyPr/>
                    <a:lstStyle/>
                    <a:p>
                      <a:endParaRPr kumimoji="1" lang="ja-JP" altLang="en-US"/>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hMerge="1">
                  <a:txBody>
                    <a:bodyPr/>
                    <a:lstStyle/>
                    <a:p>
                      <a:endParaRPr kumimoji="1" lang="ja-JP" altLang="en-US"/>
                    </a:p>
                  </a:txBody>
                  <a:tcPr>
                    <a:lnL w="9525" cap="flat" cmpd="sng" algn="ctr">
                      <a:solidFill>
                        <a:schemeClr val="bg2"/>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2926512"/>
                  </a:ext>
                </a:extLst>
              </a:tr>
              <a:tr h="324000">
                <a:tc vMerge="1">
                  <a:txBody>
                    <a:bodyPr/>
                    <a:lstStyle/>
                    <a:p>
                      <a:pPr algn="ctr"/>
                      <a:endParaRPr lang="en-US" altLang="ja-JP" sz="900" b="0" kern="100" dirty="0">
                        <a:solidFill>
                          <a:schemeClr val="tx1"/>
                        </a:solidFill>
                        <a:effectLst/>
                        <a:latin typeface="+mn-ea"/>
                        <a:ea typeface="+mn-ea"/>
                        <a:cs typeface="Times New Roman" panose="02020603050405020304" pitchFamily="18" charset="0"/>
                      </a:endParaRPr>
                    </a:p>
                  </a:txBody>
                  <a:tcPr marL="62865" marR="62865" marT="0"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r>
                        <a:rPr lang="ja-JP" altLang="en-US" sz="900" b="0" kern="100" dirty="0">
                          <a:solidFill>
                            <a:schemeClr val="tx1"/>
                          </a:solidFill>
                          <a:effectLst/>
                          <a:latin typeface="+mn-ea"/>
                          <a:ea typeface="+mn-ea"/>
                          <a:cs typeface="Times New Roman" panose="02020603050405020304" pitchFamily="18" charset="0"/>
                        </a:rPr>
                        <a:t>特許番号 </a:t>
                      </a:r>
                      <a:endParaRPr lang="en-US" altLang="ja-JP" sz="900" b="0" kern="100" dirty="0">
                        <a:solidFill>
                          <a:schemeClr val="tx1"/>
                        </a:solidFill>
                        <a:effectLst/>
                        <a:latin typeface="+mn-ea"/>
                        <a:ea typeface="+mn-ea"/>
                        <a:cs typeface="Times New Roman" panose="02020603050405020304" pitchFamily="18" charset="0"/>
                      </a:endParaRPr>
                    </a:p>
                    <a:p>
                      <a:pPr algn="ctr"/>
                      <a:r>
                        <a:rPr lang="en-US" altLang="ja-JP" sz="900" b="0" kern="100" dirty="0">
                          <a:solidFill>
                            <a:schemeClr val="tx1"/>
                          </a:solidFill>
                          <a:effectLst/>
                          <a:latin typeface="+mn-ea"/>
                          <a:ea typeface="+mn-ea"/>
                          <a:cs typeface="Times New Roman" panose="02020603050405020304" pitchFamily="18" charset="0"/>
                        </a:rPr>
                        <a:t>(</a:t>
                      </a:r>
                      <a:r>
                        <a:rPr lang="ja-JP" altLang="en-US" sz="900" b="0" kern="100" dirty="0">
                          <a:solidFill>
                            <a:schemeClr val="tx1"/>
                          </a:solidFill>
                          <a:effectLst/>
                          <a:latin typeface="+mn-ea"/>
                          <a:ea typeface="+mn-ea"/>
                          <a:cs typeface="Times New Roman" panose="02020603050405020304" pitchFamily="18" charset="0"/>
                        </a:rPr>
                        <a:t>出願番号</a:t>
                      </a:r>
                      <a:r>
                        <a:rPr lang="en-US" altLang="ja-JP" sz="900" b="0" kern="100" dirty="0">
                          <a:solidFill>
                            <a:schemeClr val="tx1"/>
                          </a:solidFill>
                          <a:effectLst/>
                          <a:latin typeface="+mn-ea"/>
                          <a:ea typeface="+mn-ea"/>
                          <a:cs typeface="Times New Roman" panose="02020603050405020304" pitchFamily="18" charset="0"/>
                        </a:rPr>
                        <a:t>)</a:t>
                      </a: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l"/>
                      <a:endParaRPr lang="en-US" altLang="ja-JP" sz="900" b="0" kern="100" dirty="0">
                        <a:solidFill>
                          <a:schemeClr val="tx1"/>
                        </a:solidFill>
                        <a:effectLst/>
                        <a:latin typeface="+mn-ea"/>
                        <a:ea typeface="+mn-ea"/>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b="0" kern="100" dirty="0">
                          <a:solidFill>
                            <a:schemeClr val="tx1"/>
                          </a:solidFill>
                          <a:effectLst/>
                          <a:latin typeface="+mn-ea"/>
                          <a:ea typeface="+mn-ea"/>
                          <a:cs typeface="Times New Roman" panose="02020603050405020304" pitchFamily="18" charset="0"/>
                        </a:rPr>
                        <a:t>発明者</a:t>
                      </a:r>
                      <a:endParaRPr lang="ja-JP" altLang="ja-JP" sz="900" b="0" kern="100" dirty="0">
                        <a:solidFill>
                          <a:schemeClr val="tx1"/>
                        </a:solidFill>
                        <a:effectLst/>
                        <a:latin typeface="+mn-ea"/>
                        <a:ea typeface="+mn-ea"/>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l"/>
                      <a:endParaRPr lang="en-US" altLang="ja-JP" sz="900" b="0" kern="100" dirty="0">
                        <a:solidFill>
                          <a:schemeClr val="tx1"/>
                        </a:solidFill>
                        <a:effectLst/>
                        <a:latin typeface="+mn-ea"/>
                        <a:ea typeface="+mn-ea"/>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27942618"/>
                  </a:ext>
                </a:extLst>
              </a:tr>
              <a:tr h="209512">
                <a:tc vMerge="1">
                  <a:txBody>
                    <a:bodyPr/>
                    <a:lstStyle/>
                    <a:p>
                      <a:pPr algn="ctr"/>
                      <a:endParaRPr lang="ja-JP" sz="900" b="0" kern="100" dirty="0">
                        <a:solidFill>
                          <a:schemeClr val="tx1"/>
                        </a:solidFill>
                        <a:effectLst/>
                        <a:latin typeface="+mn-ea"/>
                        <a:ea typeface="+mn-ea"/>
                        <a:cs typeface="Times New Roman" panose="02020603050405020304" pitchFamily="18" charset="0"/>
                      </a:endParaRPr>
                    </a:p>
                  </a:txBody>
                  <a:tcPr marL="62865" marR="62865" marT="0"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a:txBody>
                    <a:bodyPr/>
                    <a:lstStyle/>
                    <a:p>
                      <a:pPr algn="ctr"/>
                      <a:r>
                        <a:rPr lang="ja-JP" altLang="en-US" sz="900" b="0" kern="100" dirty="0">
                          <a:solidFill>
                            <a:schemeClr val="tx1"/>
                          </a:solidFill>
                          <a:effectLst/>
                          <a:latin typeface="+mn-ea"/>
                          <a:ea typeface="+mn-ea"/>
                          <a:cs typeface="Times New Roman" panose="02020603050405020304" pitchFamily="18" charset="0"/>
                        </a:rPr>
                        <a:t>出願人</a:t>
                      </a:r>
                      <a:endParaRPr lang="ja-JP" sz="900" b="0" kern="100" dirty="0">
                        <a:solidFill>
                          <a:schemeClr val="tx1"/>
                        </a:solidFill>
                        <a:effectLst/>
                        <a:latin typeface="+mn-ea"/>
                        <a:ea typeface="+mn-ea"/>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a:txBody>
                    <a:bodyPr/>
                    <a:lstStyle/>
                    <a:p>
                      <a:pPr algn="l"/>
                      <a:endParaRPr lang="ja-JP" sz="900" b="0" kern="100" dirty="0">
                        <a:solidFill>
                          <a:schemeClr val="tx1"/>
                        </a:solidFill>
                        <a:effectLst/>
                        <a:latin typeface="+mn-ea"/>
                        <a:ea typeface="+mn-ea"/>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a:txBody>
                    <a:bodyPr/>
                    <a:lstStyle/>
                    <a:p>
                      <a:pPr algn="ctr"/>
                      <a:r>
                        <a:rPr lang="ja-JP" altLang="en-US" sz="900" b="0" kern="100" dirty="0">
                          <a:solidFill>
                            <a:schemeClr val="tx1"/>
                          </a:solidFill>
                          <a:effectLst/>
                          <a:latin typeface="+mn-ea"/>
                          <a:ea typeface="+mn-ea"/>
                          <a:cs typeface="Times New Roman" panose="02020603050405020304" pitchFamily="18" charset="0"/>
                        </a:rPr>
                        <a:t>出願日</a:t>
                      </a:r>
                      <a:endParaRPr lang="ja-JP" sz="900" b="0" kern="100" dirty="0">
                        <a:solidFill>
                          <a:schemeClr val="tx1"/>
                        </a:solidFill>
                        <a:effectLst/>
                        <a:latin typeface="+mn-ea"/>
                        <a:ea typeface="+mn-ea"/>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a:txBody>
                    <a:bodyPr/>
                    <a:lstStyle/>
                    <a:p>
                      <a:pPr algn="l"/>
                      <a:endParaRPr lang="ja-JP" sz="900" b="0" kern="100" dirty="0">
                        <a:solidFill>
                          <a:schemeClr val="tx1"/>
                        </a:solidFill>
                        <a:effectLst/>
                        <a:latin typeface="+mn-ea"/>
                        <a:ea typeface="+mn-ea"/>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53422687"/>
                  </a:ext>
                </a:extLst>
              </a:tr>
              <a:tr h="756000">
                <a:tc gridSpan="5">
                  <a:txBody>
                    <a:bodyPr/>
                    <a:lstStyle/>
                    <a:p>
                      <a:pPr algn="l"/>
                      <a:r>
                        <a:rPr lang="en-US" altLang="ja-JP" sz="900" b="0" kern="100" dirty="0">
                          <a:solidFill>
                            <a:schemeClr val="tx1"/>
                          </a:solidFill>
                          <a:effectLst/>
                          <a:latin typeface="+mn-ea"/>
                          <a:ea typeface="+mn-ea"/>
                          <a:cs typeface="Times New Roman" panose="02020603050405020304" pitchFamily="18" charset="0"/>
                        </a:rPr>
                        <a:t>【</a:t>
                      </a:r>
                      <a:r>
                        <a:rPr lang="ja-JP" altLang="en-US" sz="900" b="0" kern="100" dirty="0">
                          <a:solidFill>
                            <a:schemeClr val="tx1"/>
                          </a:solidFill>
                          <a:effectLst/>
                          <a:latin typeface="+mn-ea"/>
                          <a:ea typeface="+mn-ea"/>
                          <a:cs typeface="Times New Roman" panose="02020603050405020304" pitchFamily="18" charset="0"/>
                        </a:rPr>
                        <a:t>備考</a:t>
                      </a:r>
                      <a:r>
                        <a:rPr lang="en-US" altLang="ja-JP" sz="900" b="0" kern="100" dirty="0">
                          <a:solidFill>
                            <a:schemeClr val="tx1"/>
                          </a:solidFill>
                          <a:effectLst/>
                          <a:latin typeface="+mn-ea"/>
                          <a:ea typeface="+mn-ea"/>
                          <a:cs typeface="Times New Roman" panose="02020603050405020304" pitchFamily="18" charset="0"/>
                        </a:rPr>
                        <a:t>】</a:t>
                      </a:r>
                    </a:p>
                  </a:txBody>
                  <a:tcPr marL="62865" marR="62865" marT="36000" marB="36000">
                    <a:lnL w="9525" cap="flat" cmpd="sng" algn="ctr">
                      <a:solidFill>
                        <a:schemeClr val="bg2">
                          <a:lumMod val="75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hMerge="1">
                  <a:txBody>
                    <a:bodyPr/>
                    <a:lstStyle/>
                    <a:p>
                      <a:pPr algn="l"/>
                      <a:r>
                        <a:rPr lang="en-US" altLang="ja-JP" sz="900" b="0" kern="100" dirty="0">
                          <a:solidFill>
                            <a:schemeClr val="tx1"/>
                          </a:solidFill>
                          <a:effectLst/>
                          <a:latin typeface="+mn-ea"/>
                          <a:ea typeface="+mn-ea"/>
                          <a:cs typeface="Times New Roman" panose="02020603050405020304" pitchFamily="18" charset="0"/>
                        </a:rPr>
                        <a:t>【</a:t>
                      </a:r>
                      <a:r>
                        <a:rPr lang="ja-JP" altLang="en-US" sz="900" b="0" kern="100" dirty="0">
                          <a:solidFill>
                            <a:schemeClr val="tx1"/>
                          </a:solidFill>
                          <a:effectLst/>
                          <a:latin typeface="+mn-ea"/>
                          <a:ea typeface="+mn-ea"/>
                          <a:cs typeface="Times New Roman" panose="02020603050405020304" pitchFamily="18" charset="0"/>
                        </a:rPr>
                        <a:t>備考</a:t>
                      </a:r>
                      <a:r>
                        <a:rPr lang="en-US" altLang="ja-JP" sz="900" b="0" kern="100" dirty="0">
                          <a:solidFill>
                            <a:schemeClr val="tx1"/>
                          </a:solidFill>
                          <a:effectLst/>
                          <a:latin typeface="+mn-ea"/>
                          <a:ea typeface="+mn-ea"/>
                          <a:cs typeface="Times New Roman" panose="02020603050405020304" pitchFamily="18" charset="0"/>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900" b="0" kern="100" dirty="0">
                          <a:solidFill>
                            <a:schemeClr val="bg2">
                              <a:lumMod val="75000"/>
                            </a:schemeClr>
                          </a:solidFill>
                          <a:effectLst/>
                          <a:latin typeface="+mn-ea"/>
                          <a:ea typeface="+mn-ea"/>
                          <a:cs typeface="Times New Roman" panose="02020603050405020304" pitchFamily="18" charset="0"/>
                        </a:rPr>
                        <a:t>当該技術シーズに関するアライアンスやライセンス契約の状況等</a:t>
                      </a:r>
                      <a:endParaRPr lang="en-US" altLang="ja-JP" sz="900" b="0" kern="100" dirty="0">
                        <a:solidFill>
                          <a:schemeClr val="bg2">
                            <a:lumMod val="75000"/>
                          </a:schemeClr>
                        </a:solidFill>
                        <a:effectLst/>
                        <a:latin typeface="+mn-ea"/>
                        <a:ea typeface="+mn-ea"/>
                        <a:cs typeface="Times New Roman" panose="02020603050405020304" pitchFamily="18" charset="0"/>
                      </a:endParaRPr>
                    </a:p>
                    <a:p>
                      <a:pPr marL="171450" indent="-171450" algn="l">
                        <a:buFont typeface="Arial" panose="020B0604020202020204" pitchFamily="34" charset="0"/>
                        <a:buChar char="•"/>
                      </a:pPr>
                      <a:r>
                        <a:rPr lang="ja-JP" altLang="en-US" sz="900" b="0" kern="100" dirty="0">
                          <a:solidFill>
                            <a:schemeClr val="bg2">
                              <a:lumMod val="75000"/>
                            </a:schemeClr>
                          </a:solidFill>
                          <a:effectLst/>
                          <a:latin typeface="+mn-ea"/>
                          <a:ea typeface="+mn-ea"/>
                          <a:cs typeface="Times New Roman" panose="02020603050405020304" pitchFamily="18" charset="0"/>
                        </a:rPr>
                        <a:t>（特許を保有してい居ない場合）今後の知財戦略等</a:t>
                      </a:r>
                      <a:endParaRPr lang="en-US" altLang="ja-JP" sz="900" b="0" kern="100" dirty="0">
                        <a:solidFill>
                          <a:schemeClr val="bg2">
                            <a:lumMod val="75000"/>
                          </a:schemeClr>
                        </a:solidFill>
                        <a:effectLst/>
                        <a:latin typeface="+mn-ea"/>
                        <a:ea typeface="+mn-ea"/>
                        <a:cs typeface="Times New Roman" panose="02020603050405020304" pitchFamily="18" charset="0"/>
                      </a:endParaRPr>
                    </a:p>
                    <a:p>
                      <a:pPr marL="0" indent="0" algn="l">
                        <a:buFont typeface="Arial" panose="020B0604020202020204" pitchFamily="34" charset="0"/>
                        <a:buNone/>
                      </a:pPr>
                      <a:endParaRPr lang="ja-JP" altLang="en-US" sz="900" b="0" kern="100" dirty="0">
                        <a:solidFill>
                          <a:schemeClr val="bg2">
                            <a:lumMod val="75000"/>
                          </a:schemeClr>
                        </a:solidFill>
                        <a:effectLst/>
                        <a:latin typeface="+mn-ea"/>
                        <a:ea typeface="+mn-ea"/>
                        <a:cs typeface="Times New Roman" panose="02020603050405020304" pitchFamily="18" charset="0"/>
                      </a:endParaRPr>
                    </a:p>
                  </a:txBody>
                  <a:tcPr marL="62865" marR="62865" marT="36000" marB="36000">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hMerge="1">
                  <a:txBody>
                    <a:bodyPr/>
                    <a:lstStyle/>
                    <a:p>
                      <a:pPr algn="l"/>
                      <a:endParaRPr lang="en-US" altLang="ja-JP" sz="900" b="0" kern="100" dirty="0">
                        <a:solidFill>
                          <a:schemeClr val="tx1"/>
                        </a:solidFill>
                        <a:effectLst/>
                        <a:latin typeface="+mn-ea"/>
                        <a:ea typeface="+mn-ea"/>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9525" cap="flat" cmpd="sng" algn="ctr">
                      <a:solidFill>
                        <a:schemeClr val="bg2">
                          <a:lumMod val="75000"/>
                        </a:schemeClr>
                      </a:solidFill>
                      <a:prstDash val="solid"/>
                      <a:round/>
                      <a:headEnd type="none" w="med" len="med"/>
                      <a:tailEnd type="none" w="med" len="med"/>
                    </a:lnT>
                    <a:lnB w="9525" cap="flat" cmpd="sng" algn="ctr">
                      <a:solidFill>
                        <a:schemeClr val="bg2">
                          <a:lumMod val="75000"/>
                        </a:schemeClr>
                      </a:solidFill>
                      <a:prstDash val="solid"/>
                      <a:round/>
                      <a:headEnd type="none" w="med" len="med"/>
                      <a:tailEnd type="none" w="med" len="med"/>
                    </a:lnB>
                    <a:solidFill>
                      <a:schemeClr val="bg1"/>
                    </a:solidFill>
                  </a:tcPr>
                </a:tc>
                <a:tc hMerge="1">
                  <a:txBody>
                    <a:bodyPr/>
                    <a:lstStyle/>
                    <a:p>
                      <a:endParaRPr kumimoji="1" lang="ja-JP" altLang="en-US"/>
                    </a:p>
                  </a:txBody>
                  <a:tcPr>
                    <a:lnL w="9525" cap="flat" cmpd="sng" algn="ctr">
                      <a:solidFill>
                        <a:schemeClr val="bg2"/>
                      </a:solidFill>
                      <a:prstDash val="solid"/>
                      <a:round/>
                      <a:headEnd type="none" w="med" len="med"/>
                      <a:tailEnd type="none" w="med" len="med"/>
                    </a:lnL>
                    <a:lnR w="9525" cap="flat" cmpd="sng" algn="ctr">
                      <a:solidFill>
                        <a:schemeClr val="bg2"/>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hMerge="1">
                  <a:txBody>
                    <a:bodyPr/>
                    <a:lstStyle/>
                    <a:p>
                      <a:endParaRPr kumimoji="1" lang="ja-JP" altLang="en-US"/>
                    </a:p>
                  </a:txBody>
                  <a:tcPr>
                    <a:lnL w="9525" cap="flat" cmpd="sng" algn="ctr">
                      <a:solidFill>
                        <a:schemeClr val="bg2"/>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65797577"/>
                  </a:ext>
                </a:extLst>
              </a:tr>
            </a:tbl>
          </a:graphicData>
        </a:graphic>
      </p:graphicFrame>
      <p:sp>
        <p:nvSpPr>
          <p:cNvPr id="16" name="テキスト ボックス 15">
            <a:extLst>
              <a:ext uri="{FF2B5EF4-FFF2-40B4-BE49-F238E27FC236}">
                <a16:creationId xmlns:a16="http://schemas.microsoft.com/office/drawing/2014/main" id="{B10BD557-3613-4490-AB9A-A7E31792350B}"/>
              </a:ext>
            </a:extLst>
          </p:cNvPr>
          <p:cNvSpPr txBox="1"/>
          <p:nvPr/>
        </p:nvSpPr>
        <p:spPr>
          <a:xfrm>
            <a:off x="4593649" y="3417198"/>
            <a:ext cx="4509751" cy="246221"/>
          </a:xfrm>
          <a:prstGeom prst="rect">
            <a:avLst/>
          </a:prstGeom>
          <a:noFill/>
        </p:spPr>
        <p:txBody>
          <a:bodyPr wrap="square" rtlCol="0">
            <a:spAutoFit/>
          </a:bodyPr>
          <a:lstStyle/>
          <a:p>
            <a:r>
              <a:rPr kumimoji="1" lang="en-US" altLang="ja-JP" sz="1000" dirty="0"/>
              <a:t>【</a:t>
            </a:r>
            <a:r>
              <a:rPr kumimoji="1" lang="ja-JP" altLang="en-US" sz="1000" dirty="0"/>
              <a:t>その他</a:t>
            </a:r>
            <a:r>
              <a:rPr kumimoji="1" lang="en-US" altLang="ja-JP" sz="1000" dirty="0"/>
              <a:t>】</a:t>
            </a:r>
            <a:endParaRPr kumimoji="1" lang="ja-JP" altLang="en-US" sz="1000" dirty="0"/>
          </a:p>
        </p:txBody>
      </p:sp>
      <p:graphicFrame>
        <p:nvGraphicFramePr>
          <p:cNvPr id="19" name="表 18">
            <a:extLst>
              <a:ext uri="{FF2B5EF4-FFF2-40B4-BE49-F238E27FC236}">
                <a16:creationId xmlns:a16="http://schemas.microsoft.com/office/drawing/2014/main" id="{60084014-2A0C-4243-A120-68C236F2DC86}"/>
              </a:ext>
            </a:extLst>
          </p:cNvPr>
          <p:cNvGraphicFramePr>
            <a:graphicFrameLocks noGrp="1"/>
          </p:cNvGraphicFramePr>
          <p:nvPr>
            <p:extLst>
              <p:ext uri="{D42A27DB-BD31-4B8C-83A1-F6EECF244321}">
                <p14:modId xmlns:p14="http://schemas.microsoft.com/office/powerpoint/2010/main" val="2168457609"/>
              </p:ext>
            </p:extLst>
          </p:nvPr>
        </p:nvGraphicFramePr>
        <p:xfrm>
          <a:off x="4701462" y="6415092"/>
          <a:ext cx="4349710" cy="369332"/>
        </p:xfrm>
        <a:graphic>
          <a:graphicData uri="http://schemas.openxmlformats.org/drawingml/2006/table">
            <a:tbl>
              <a:tblPr firstRow="1" firstCol="1" bandRow="1">
                <a:tableStyleId>{EB344D84-9AFB-497E-A393-DC336BA19D2E}</a:tableStyleId>
              </a:tblPr>
              <a:tblGrid>
                <a:gridCol w="4349710">
                  <a:extLst>
                    <a:ext uri="{9D8B030D-6E8A-4147-A177-3AD203B41FA5}">
                      <a16:colId xmlns:a16="http://schemas.microsoft.com/office/drawing/2014/main" val="335435601"/>
                    </a:ext>
                  </a:extLst>
                </a:gridCol>
              </a:tblGrid>
              <a:tr h="369332">
                <a:tc>
                  <a:txBody>
                    <a:bodyPr/>
                    <a:lstStyle/>
                    <a:p>
                      <a:pPr algn="l"/>
                      <a:endParaRPr lang="en-US" altLang="ja-JP" sz="900" b="0" kern="100" dirty="0">
                        <a:solidFill>
                          <a:schemeClr val="tx1"/>
                        </a:solidFill>
                        <a:effectLst/>
                        <a:latin typeface="+mn-ea"/>
                        <a:ea typeface="+mn-ea"/>
                        <a:cs typeface="Times New Roman" panose="02020603050405020304" pitchFamily="18" charset="0"/>
                      </a:endParaRPr>
                    </a:p>
                  </a:txBody>
                  <a:tcPr marL="62865" marR="62865" marT="0"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19050" cap="flat" cmpd="sng" algn="ctr">
                      <a:solidFill>
                        <a:schemeClr val="bg2"/>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9085502"/>
                  </a:ext>
                </a:extLst>
              </a:tr>
            </a:tbl>
          </a:graphicData>
        </a:graphic>
      </p:graphicFrame>
      <p:sp>
        <p:nvSpPr>
          <p:cNvPr id="24" name="テキスト ボックス 23">
            <a:extLst>
              <a:ext uri="{FF2B5EF4-FFF2-40B4-BE49-F238E27FC236}">
                <a16:creationId xmlns:a16="http://schemas.microsoft.com/office/drawing/2014/main" id="{F5953CED-68E0-4F92-8E0C-7CF326494D7B}"/>
              </a:ext>
            </a:extLst>
          </p:cNvPr>
          <p:cNvSpPr txBox="1"/>
          <p:nvPr/>
        </p:nvSpPr>
        <p:spPr>
          <a:xfrm>
            <a:off x="-48125" y="2855205"/>
            <a:ext cx="1275347" cy="246221"/>
          </a:xfrm>
          <a:prstGeom prst="rect">
            <a:avLst/>
          </a:prstGeom>
          <a:noFill/>
        </p:spPr>
        <p:txBody>
          <a:bodyPr wrap="square" rtlCol="0">
            <a:spAutoFit/>
          </a:bodyPr>
          <a:lstStyle/>
          <a:p>
            <a:r>
              <a:rPr kumimoji="1" lang="en-US" altLang="ja-JP" sz="1000" dirty="0"/>
              <a:t>【</a:t>
            </a:r>
            <a:r>
              <a:rPr kumimoji="1" lang="ja-JP" altLang="en-US" sz="1000" dirty="0"/>
              <a:t>申込内容</a:t>
            </a:r>
            <a:r>
              <a:rPr kumimoji="1" lang="en-US" altLang="ja-JP" sz="1000" dirty="0"/>
              <a:t>】</a:t>
            </a:r>
            <a:endParaRPr kumimoji="1" lang="ja-JP" altLang="en-US" sz="1000" dirty="0"/>
          </a:p>
        </p:txBody>
      </p:sp>
      <p:sp>
        <p:nvSpPr>
          <p:cNvPr id="25" name="テキスト ボックス 24">
            <a:extLst>
              <a:ext uri="{FF2B5EF4-FFF2-40B4-BE49-F238E27FC236}">
                <a16:creationId xmlns:a16="http://schemas.microsoft.com/office/drawing/2014/main" id="{98690021-80C4-4BF0-BECC-14AB97F4FAC8}"/>
              </a:ext>
            </a:extLst>
          </p:cNvPr>
          <p:cNvSpPr txBox="1"/>
          <p:nvPr/>
        </p:nvSpPr>
        <p:spPr>
          <a:xfrm>
            <a:off x="4658212" y="6057285"/>
            <a:ext cx="4428580" cy="369332"/>
          </a:xfrm>
          <a:prstGeom prst="rect">
            <a:avLst/>
          </a:prstGeom>
          <a:noFill/>
        </p:spPr>
        <p:txBody>
          <a:bodyPr wrap="square">
            <a:spAutoFit/>
          </a:bodyPr>
          <a:lstStyle/>
          <a:p>
            <a:pPr marL="228600" indent="-228600">
              <a:buFont typeface="+mj-ea"/>
              <a:buAutoNum type="circleNumDbPlain" startAt="3"/>
            </a:pPr>
            <a:r>
              <a:rPr lang="ja-JP" altLang="en-US" sz="900" dirty="0"/>
              <a:t>本研究開発で、他の団体（国、県、市、その他）等からの補助金（助成金等）があればその内容をご記入ください。</a:t>
            </a:r>
          </a:p>
        </p:txBody>
      </p:sp>
      <p:sp>
        <p:nvSpPr>
          <p:cNvPr id="26" name="テキスト ボックス 25">
            <a:extLst>
              <a:ext uri="{FF2B5EF4-FFF2-40B4-BE49-F238E27FC236}">
                <a16:creationId xmlns:a16="http://schemas.microsoft.com/office/drawing/2014/main" id="{F188C16E-AB98-4A71-9BD6-7906CD75F068}"/>
              </a:ext>
            </a:extLst>
          </p:cNvPr>
          <p:cNvSpPr txBox="1"/>
          <p:nvPr/>
        </p:nvSpPr>
        <p:spPr>
          <a:xfrm>
            <a:off x="4658212" y="5586933"/>
            <a:ext cx="4608368" cy="230832"/>
          </a:xfrm>
          <a:prstGeom prst="rect">
            <a:avLst/>
          </a:prstGeom>
          <a:noFill/>
        </p:spPr>
        <p:txBody>
          <a:bodyPr wrap="square">
            <a:spAutoFit/>
          </a:bodyPr>
          <a:lstStyle/>
          <a:p>
            <a:pPr marL="228600" indent="-228600">
              <a:buFont typeface="+mj-ea"/>
              <a:buAutoNum type="circleNumDbPlain" startAt="2"/>
            </a:pPr>
            <a:r>
              <a:rPr lang="ja-JP" altLang="ja-JP" sz="900" dirty="0">
                <a:effectLst/>
                <a:latin typeface="+mn-ea"/>
                <a:cs typeface="Times New Roman" panose="02020603050405020304" pitchFamily="18" charset="0"/>
              </a:rPr>
              <a:t>本助成制度をお知りになられた経緯についてご記入下さい。</a:t>
            </a:r>
            <a:endParaRPr lang="ja-JP" altLang="en-US" sz="900" dirty="0">
              <a:latin typeface="+mn-ea"/>
            </a:endParaRPr>
          </a:p>
        </p:txBody>
      </p:sp>
      <p:graphicFrame>
        <p:nvGraphicFramePr>
          <p:cNvPr id="27" name="表 26">
            <a:extLst>
              <a:ext uri="{FF2B5EF4-FFF2-40B4-BE49-F238E27FC236}">
                <a16:creationId xmlns:a16="http://schemas.microsoft.com/office/drawing/2014/main" id="{EDE46BC8-D2D4-4F56-8276-7BB759002CC3}"/>
              </a:ext>
            </a:extLst>
          </p:cNvPr>
          <p:cNvGraphicFramePr>
            <a:graphicFrameLocks noGrp="1"/>
          </p:cNvGraphicFramePr>
          <p:nvPr>
            <p:extLst>
              <p:ext uri="{D42A27DB-BD31-4B8C-83A1-F6EECF244321}">
                <p14:modId xmlns:p14="http://schemas.microsoft.com/office/powerpoint/2010/main" val="3673489580"/>
              </p:ext>
            </p:extLst>
          </p:nvPr>
        </p:nvGraphicFramePr>
        <p:xfrm>
          <a:off x="4703760" y="5799026"/>
          <a:ext cx="4347411" cy="230832"/>
        </p:xfrm>
        <a:graphic>
          <a:graphicData uri="http://schemas.openxmlformats.org/drawingml/2006/table">
            <a:tbl>
              <a:tblPr firstRow="1" firstCol="1" bandRow="1">
                <a:tableStyleId>{EB344D84-9AFB-497E-A393-DC336BA19D2E}</a:tableStyleId>
              </a:tblPr>
              <a:tblGrid>
                <a:gridCol w="4347411">
                  <a:extLst>
                    <a:ext uri="{9D8B030D-6E8A-4147-A177-3AD203B41FA5}">
                      <a16:colId xmlns:a16="http://schemas.microsoft.com/office/drawing/2014/main" val="335435601"/>
                    </a:ext>
                  </a:extLst>
                </a:gridCol>
              </a:tblGrid>
              <a:tr h="230832">
                <a:tc>
                  <a:txBody>
                    <a:bodyPr/>
                    <a:lstStyle/>
                    <a:p>
                      <a:pPr algn="l"/>
                      <a:endParaRPr lang="en-US" altLang="ja-JP" sz="900" b="0" kern="100" dirty="0">
                        <a:solidFill>
                          <a:schemeClr val="tx1"/>
                        </a:solidFill>
                        <a:effectLst/>
                        <a:latin typeface="+mn-ea"/>
                        <a:ea typeface="+mn-ea"/>
                        <a:cs typeface="Times New Roman" panose="02020603050405020304" pitchFamily="18" charset="0"/>
                      </a:endParaRPr>
                    </a:p>
                  </a:txBody>
                  <a:tcPr marL="62865" marR="62865" marT="0" marB="0" anchor="ctr">
                    <a:lnL w="9525" cap="flat" cmpd="sng" algn="ctr">
                      <a:solidFill>
                        <a:schemeClr val="bg2">
                          <a:lumMod val="75000"/>
                        </a:schemeClr>
                      </a:solidFill>
                      <a:prstDash val="solid"/>
                      <a:round/>
                      <a:headEnd type="none" w="med" len="med"/>
                      <a:tailEnd type="none" w="med" len="med"/>
                    </a:lnL>
                    <a:lnR w="9525" cap="flat" cmpd="sng" algn="ctr">
                      <a:solidFill>
                        <a:schemeClr val="bg2">
                          <a:lumMod val="75000"/>
                        </a:schemeClr>
                      </a:solidFill>
                      <a:prstDash val="solid"/>
                      <a:round/>
                      <a:headEnd type="none" w="med" len="med"/>
                      <a:tailEnd type="none" w="med" len="med"/>
                    </a:lnR>
                    <a:lnT w="19050" cap="flat" cmpd="sng" algn="ctr">
                      <a:solidFill>
                        <a:schemeClr val="bg2"/>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9085502"/>
                  </a:ext>
                </a:extLst>
              </a:tr>
            </a:tbl>
          </a:graphicData>
        </a:graphic>
      </p:graphicFrame>
      <p:graphicFrame>
        <p:nvGraphicFramePr>
          <p:cNvPr id="28" name="表 27">
            <a:extLst>
              <a:ext uri="{FF2B5EF4-FFF2-40B4-BE49-F238E27FC236}">
                <a16:creationId xmlns:a16="http://schemas.microsoft.com/office/drawing/2014/main" id="{C7A19B27-2F39-4ADD-B869-79C67EAE90D3}"/>
              </a:ext>
            </a:extLst>
          </p:cNvPr>
          <p:cNvGraphicFramePr>
            <a:graphicFrameLocks noGrp="1"/>
          </p:cNvGraphicFramePr>
          <p:nvPr>
            <p:extLst>
              <p:ext uri="{D42A27DB-BD31-4B8C-83A1-F6EECF244321}">
                <p14:modId xmlns:p14="http://schemas.microsoft.com/office/powerpoint/2010/main" val="2001979288"/>
              </p:ext>
            </p:extLst>
          </p:nvPr>
        </p:nvGraphicFramePr>
        <p:xfrm>
          <a:off x="4706060" y="3817190"/>
          <a:ext cx="4337952" cy="1757531"/>
        </p:xfrm>
        <a:graphic>
          <a:graphicData uri="http://schemas.openxmlformats.org/drawingml/2006/table">
            <a:tbl>
              <a:tblPr firstRow="1" firstCol="1" bandRow="1">
                <a:tableStyleId>{EB344D84-9AFB-497E-A393-DC336BA19D2E}</a:tableStyleId>
              </a:tblPr>
              <a:tblGrid>
                <a:gridCol w="1142412">
                  <a:extLst>
                    <a:ext uri="{9D8B030D-6E8A-4147-A177-3AD203B41FA5}">
                      <a16:colId xmlns:a16="http://schemas.microsoft.com/office/drawing/2014/main" val="335435601"/>
                    </a:ext>
                  </a:extLst>
                </a:gridCol>
                <a:gridCol w="837711">
                  <a:extLst>
                    <a:ext uri="{9D8B030D-6E8A-4147-A177-3AD203B41FA5}">
                      <a16:colId xmlns:a16="http://schemas.microsoft.com/office/drawing/2014/main" val="4106268499"/>
                    </a:ext>
                  </a:extLst>
                </a:gridCol>
                <a:gridCol w="415340">
                  <a:extLst>
                    <a:ext uri="{9D8B030D-6E8A-4147-A177-3AD203B41FA5}">
                      <a16:colId xmlns:a16="http://schemas.microsoft.com/office/drawing/2014/main" val="1868405974"/>
                    </a:ext>
                  </a:extLst>
                </a:gridCol>
                <a:gridCol w="1942489">
                  <a:extLst>
                    <a:ext uri="{9D8B030D-6E8A-4147-A177-3AD203B41FA5}">
                      <a16:colId xmlns:a16="http://schemas.microsoft.com/office/drawing/2014/main" val="3812177233"/>
                    </a:ext>
                  </a:extLst>
                </a:gridCol>
              </a:tblGrid>
              <a:tr h="224315">
                <a:tc>
                  <a:txBody>
                    <a:bodyPr/>
                    <a:lstStyle/>
                    <a:p>
                      <a:pPr algn="ctr"/>
                      <a:r>
                        <a:rPr lang="ja-JP" altLang="en-US" sz="900" b="0" kern="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rPr>
                        <a:t>氏名</a:t>
                      </a:r>
                      <a:endParaRPr lang="ja-JP" sz="900" b="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tx1">
                        <a:lumMod val="65000"/>
                        <a:lumOff val="35000"/>
                      </a:schemeClr>
                    </a:solidFill>
                  </a:tcPr>
                </a:tc>
                <a:tc>
                  <a:txBody>
                    <a:bodyPr/>
                    <a:lstStyle/>
                    <a:p>
                      <a:pPr algn="ctr"/>
                      <a:r>
                        <a:rPr lang="ja-JP" altLang="en-US" sz="900" b="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rPr>
                        <a:t>所属・役者億</a:t>
                      </a:r>
                      <a:endParaRPr lang="ja-JP" sz="900" b="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tx1">
                        <a:lumMod val="65000"/>
                        <a:lumOff val="35000"/>
                      </a:schemeClr>
                    </a:solidFill>
                  </a:tcPr>
                </a:tc>
                <a:tc>
                  <a:txBody>
                    <a:bodyPr/>
                    <a:lstStyle/>
                    <a:p>
                      <a:pPr algn="ctr"/>
                      <a:r>
                        <a:rPr lang="ja-JP" altLang="en-US" sz="900" b="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rPr>
                        <a:t>年齢</a:t>
                      </a:r>
                      <a:endParaRPr lang="ja-JP" sz="900" b="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19050"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tx1">
                        <a:lumMod val="65000"/>
                        <a:lumOff val="35000"/>
                      </a:schemeClr>
                    </a:solidFill>
                  </a:tcPr>
                </a:tc>
                <a:tc>
                  <a:txBody>
                    <a:bodyPr/>
                    <a:lstStyle/>
                    <a:p>
                      <a:pPr algn="ctr"/>
                      <a:r>
                        <a:rPr lang="ja-JP" altLang="en-US" sz="900" b="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rPr>
                        <a:t>学歴・職歴など</a:t>
                      </a:r>
                      <a:endParaRPr lang="ja-JP" sz="900" b="0" kern="100" dirty="0">
                        <a:solidFill>
                          <a:schemeClr val="bg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19050"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tx1">
                        <a:lumMod val="65000"/>
                        <a:lumOff val="35000"/>
                      </a:schemeClr>
                    </a:solidFill>
                  </a:tcPr>
                </a:tc>
                <a:extLst>
                  <a:ext uri="{0D108BD9-81ED-4DB2-BD59-A6C34878D82A}">
                    <a16:rowId xmlns:a16="http://schemas.microsoft.com/office/drawing/2014/main" val="3969166067"/>
                  </a:ext>
                </a:extLst>
              </a:tr>
              <a:tr h="511072">
                <a:tc>
                  <a:txBody>
                    <a:bodyPr/>
                    <a:lstStyle/>
                    <a:p>
                      <a:pPr algn="ctr"/>
                      <a:endParaRPr lang="ja-JP" sz="900" b="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endParaRPr lang="ja-JP" sz="9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l"/>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9085502"/>
                  </a:ext>
                </a:extLst>
              </a:tr>
              <a:tr h="511072">
                <a:tc>
                  <a:txBody>
                    <a:bodyPr/>
                    <a:lstStyle/>
                    <a:p>
                      <a:pPr algn="ctr"/>
                      <a:endParaRPr lang="ja-JP" sz="900" b="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l"/>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02736393"/>
                  </a:ext>
                </a:extLst>
              </a:tr>
              <a:tr h="511072">
                <a:tc>
                  <a:txBody>
                    <a:bodyPr/>
                    <a:lstStyle/>
                    <a:p>
                      <a:pPr algn="ctr"/>
                      <a:endParaRPr lang="ja-JP" sz="900" b="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ctr"/>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9525"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tc>
                  <a:txBody>
                    <a:bodyPr/>
                    <a:lstStyle/>
                    <a:p>
                      <a:pPr algn="l"/>
                      <a:endParaRPr lang="ja-JP" sz="9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9525" cap="flat" cmpd="sng" algn="ctr">
                      <a:solidFill>
                        <a:schemeClr val="bg2">
                          <a:lumMod val="90000"/>
                        </a:schemeClr>
                      </a:solidFill>
                      <a:prstDash val="solid"/>
                      <a:round/>
                      <a:headEnd type="none" w="med" len="med"/>
                      <a:tailEnd type="none" w="med" len="med"/>
                    </a:lnL>
                    <a:lnR w="19050" cap="flat" cmpd="sng" algn="ctr">
                      <a:solidFill>
                        <a:schemeClr val="bg2">
                          <a:lumMod val="90000"/>
                        </a:schemeClr>
                      </a:solidFill>
                      <a:prstDash val="solid"/>
                      <a:round/>
                      <a:headEnd type="none" w="med" len="med"/>
                      <a:tailEnd type="none" w="med" len="med"/>
                    </a:lnR>
                    <a:lnT w="9525" cap="flat" cmpd="sng" algn="ctr">
                      <a:solidFill>
                        <a:schemeClr val="bg2">
                          <a:lumMod val="90000"/>
                        </a:schemeClr>
                      </a:solidFill>
                      <a:prstDash val="solid"/>
                      <a:round/>
                      <a:headEnd type="none" w="med" len="med"/>
                      <a:tailEnd type="none" w="med" len="med"/>
                    </a:lnT>
                    <a:lnB w="9525" cap="flat" cmpd="sng" algn="ctr">
                      <a:solidFill>
                        <a:schemeClr val="bg2">
                          <a:lumMod val="9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486626763"/>
                  </a:ext>
                </a:extLst>
              </a:tr>
            </a:tbl>
          </a:graphicData>
        </a:graphic>
      </p:graphicFrame>
      <p:sp>
        <p:nvSpPr>
          <p:cNvPr id="29" name="テキスト ボックス 28">
            <a:extLst>
              <a:ext uri="{FF2B5EF4-FFF2-40B4-BE49-F238E27FC236}">
                <a16:creationId xmlns:a16="http://schemas.microsoft.com/office/drawing/2014/main" id="{C2B14581-D0DF-4E2B-8ECA-A0876F83B436}"/>
              </a:ext>
            </a:extLst>
          </p:cNvPr>
          <p:cNvSpPr txBox="1"/>
          <p:nvPr/>
        </p:nvSpPr>
        <p:spPr>
          <a:xfrm>
            <a:off x="4660962" y="3601359"/>
            <a:ext cx="4665518" cy="230832"/>
          </a:xfrm>
          <a:prstGeom prst="rect">
            <a:avLst/>
          </a:prstGeom>
          <a:noFill/>
        </p:spPr>
        <p:txBody>
          <a:bodyPr wrap="square">
            <a:spAutoFit/>
          </a:bodyPr>
          <a:lstStyle/>
          <a:p>
            <a:pPr marL="228600" indent="-228600">
              <a:buFont typeface="+mj-ea"/>
              <a:buAutoNum type="circleNumDbPlain"/>
            </a:pPr>
            <a:r>
              <a:rPr lang="ja-JP" altLang="en-US" sz="900" dirty="0"/>
              <a:t>学内の主要担当者（責任者氏名頭部に〇印をつけて下さい。）</a:t>
            </a:r>
          </a:p>
        </p:txBody>
      </p:sp>
      <p:sp>
        <p:nvSpPr>
          <p:cNvPr id="30" name="テキスト ボックス 29">
            <a:extLst>
              <a:ext uri="{FF2B5EF4-FFF2-40B4-BE49-F238E27FC236}">
                <a16:creationId xmlns:a16="http://schemas.microsoft.com/office/drawing/2014/main" id="{A7E5BE03-354C-4534-A4C5-243837B5FAA2}"/>
              </a:ext>
            </a:extLst>
          </p:cNvPr>
          <p:cNvSpPr txBox="1"/>
          <p:nvPr/>
        </p:nvSpPr>
        <p:spPr>
          <a:xfrm>
            <a:off x="4897667" y="2891038"/>
            <a:ext cx="3957084" cy="369332"/>
          </a:xfrm>
          <a:prstGeom prst="rect">
            <a:avLst/>
          </a:prstGeom>
          <a:solidFill>
            <a:schemeClr val="bg1">
              <a:lumMod val="95000"/>
            </a:schemeClr>
          </a:solidFill>
        </p:spPr>
        <p:txBody>
          <a:bodyPr wrap="square" rtlCol="0">
            <a:spAutoFit/>
          </a:bodyPr>
          <a:lstStyle/>
          <a:p>
            <a:r>
              <a:rPr kumimoji="1" lang="ja-JP" altLang="en-US" sz="900" dirty="0"/>
              <a:t>当該技術シーズに関するアライアンスやライセンス契約の状況等</a:t>
            </a:r>
          </a:p>
          <a:p>
            <a:r>
              <a:rPr kumimoji="1" lang="ja-JP" altLang="en-US" sz="900" dirty="0"/>
              <a:t>（特許を保有していない場合）今後の知財戦略等</a:t>
            </a:r>
          </a:p>
        </p:txBody>
      </p:sp>
      <p:sp>
        <p:nvSpPr>
          <p:cNvPr id="31" name="テキスト ボックス 30">
            <a:extLst>
              <a:ext uri="{FF2B5EF4-FFF2-40B4-BE49-F238E27FC236}">
                <a16:creationId xmlns:a16="http://schemas.microsoft.com/office/drawing/2014/main" id="{51DBC0FB-750C-46D4-9561-0C3825A00175}"/>
              </a:ext>
            </a:extLst>
          </p:cNvPr>
          <p:cNvSpPr txBox="1"/>
          <p:nvPr/>
        </p:nvSpPr>
        <p:spPr>
          <a:xfrm>
            <a:off x="7501812" y="271823"/>
            <a:ext cx="1551658" cy="246221"/>
          </a:xfrm>
          <a:prstGeom prst="rect">
            <a:avLst/>
          </a:prstGeom>
          <a:noFill/>
        </p:spPr>
        <p:txBody>
          <a:bodyPr wrap="square" rtlCol="0">
            <a:spAutoFit/>
          </a:bodyPr>
          <a:lstStyle/>
          <a:p>
            <a:pPr algn="r"/>
            <a:r>
              <a:rPr kumimoji="1" lang="ja-JP" altLang="en-US" sz="1000" dirty="0"/>
              <a:t>申込日：　年　月　日</a:t>
            </a:r>
          </a:p>
        </p:txBody>
      </p:sp>
    </p:spTree>
    <p:extLst>
      <p:ext uri="{BB962C8B-B14F-4D97-AF65-F5344CB8AC3E}">
        <p14:creationId xmlns:p14="http://schemas.microsoft.com/office/powerpoint/2010/main" val="687401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8E63D553-02BA-47EE-B9A4-64CFF65BB4FE}"/>
              </a:ext>
            </a:extLst>
          </p:cNvPr>
          <p:cNvSpPr txBox="1"/>
          <p:nvPr/>
        </p:nvSpPr>
        <p:spPr>
          <a:xfrm>
            <a:off x="187292" y="2305631"/>
            <a:ext cx="8769418" cy="4458121"/>
          </a:xfrm>
          <a:prstGeom prst="rect">
            <a:avLst/>
          </a:prstGeom>
          <a:noFill/>
          <a:ln w="19050">
            <a:solidFill>
              <a:schemeClr val="bg2">
                <a:lumMod val="90000"/>
              </a:schemeClr>
            </a:solidFill>
          </a:ln>
        </p:spPr>
        <p:txBody>
          <a:bodyPr wrap="square" rtlCol="0">
            <a:noAutofit/>
          </a:bodyPr>
          <a:lstStyle/>
          <a:p>
            <a:endParaRPr kumimoji="1" lang="en-US" altLang="ja-JP" sz="1000" dirty="0">
              <a:solidFill>
                <a:schemeClr val="bg2">
                  <a:lumMod val="75000"/>
                </a:schemeClr>
              </a:solidFill>
            </a:endParaRPr>
          </a:p>
        </p:txBody>
      </p:sp>
      <p:sp>
        <p:nvSpPr>
          <p:cNvPr id="9" name="テキスト ボックス 8">
            <a:extLst>
              <a:ext uri="{FF2B5EF4-FFF2-40B4-BE49-F238E27FC236}">
                <a16:creationId xmlns:a16="http://schemas.microsoft.com/office/drawing/2014/main" id="{F5DFB369-2329-8F43-9F50-7F7216BC6AA4}"/>
              </a:ext>
            </a:extLst>
          </p:cNvPr>
          <p:cNvSpPr txBox="1"/>
          <p:nvPr/>
        </p:nvSpPr>
        <p:spPr>
          <a:xfrm>
            <a:off x="0" y="77521"/>
            <a:ext cx="3858126" cy="400110"/>
          </a:xfrm>
          <a:prstGeom prst="rect">
            <a:avLst/>
          </a:prstGeom>
          <a:noFill/>
        </p:spPr>
        <p:txBody>
          <a:bodyPr wrap="square" rtlCol="0">
            <a:spAutoFit/>
          </a:bodyPr>
          <a:lstStyle/>
          <a:p>
            <a:r>
              <a:rPr kumimoji="1" lang="ja-JP" altLang="en-US" sz="2000" b="1" dirty="0"/>
              <a:t>研究開発助成金申込書②</a:t>
            </a:r>
          </a:p>
        </p:txBody>
      </p:sp>
      <p:cxnSp>
        <p:nvCxnSpPr>
          <p:cNvPr id="20" name="直線コネクタ 19">
            <a:extLst>
              <a:ext uri="{FF2B5EF4-FFF2-40B4-BE49-F238E27FC236}">
                <a16:creationId xmlns:a16="http://schemas.microsoft.com/office/drawing/2014/main" id="{F3688A82-16DA-4465-8A87-F5B3F9D8025C}"/>
              </a:ext>
            </a:extLst>
          </p:cNvPr>
          <p:cNvCxnSpPr/>
          <p:nvPr/>
        </p:nvCxnSpPr>
        <p:spPr>
          <a:xfrm>
            <a:off x="0" y="564718"/>
            <a:ext cx="9144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0934D8F3-D345-4F90-A509-1789799CC749}"/>
              </a:ext>
            </a:extLst>
          </p:cNvPr>
          <p:cNvCxnSpPr/>
          <p:nvPr/>
        </p:nvCxnSpPr>
        <p:spPr>
          <a:xfrm>
            <a:off x="0" y="537216"/>
            <a:ext cx="91440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991B9D6E-4F59-4839-9162-733E6D79CBDA}"/>
              </a:ext>
            </a:extLst>
          </p:cNvPr>
          <p:cNvSpPr txBox="1"/>
          <p:nvPr/>
        </p:nvSpPr>
        <p:spPr>
          <a:xfrm>
            <a:off x="182539" y="879997"/>
            <a:ext cx="4278626" cy="1189269"/>
          </a:xfrm>
          <a:prstGeom prst="rect">
            <a:avLst/>
          </a:prstGeom>
          <a:noFill/>
          <a:ln w="19050">
            <a:solidFill>
              <a:schemeClr val="bg2">
                <a:lumMod val="90000"/>
              </a:schemeClr>
            </a:solidFill>
          </a:ln>
        </p:spPr>
        <p:txBody>
          <a:bodyPr wrap="square" rtlCol="0">
            <a:noAutofit/>
          </a:bodyPr>
          <a:lstStyle/>
          <a:p>
            <a:endParaRPr kumimoji="1" lang="en-US" altLang="ja-JP" sz="1000" dirty="0">
              <a:solidFill>
                <a:schemeClr val="bg2">
                  <a:lumMod val="75000"/>
                </a:schemeClr>
              </a:solidFill>
            </a:endParaRPr>
          </a:p>
        </p:txBody>
      </p:sp>
      <p:sp>
        <p:nvSpPr>
          <p:cNvPr id="33" name="テキスト ボックス 32">
            <a:extLst>
              <a:ext uri="{FF2B5EF4-FFF2-40B4-BE49-F238E27FC236}">
                <a16:creationId xmlns:a16="http://schemas.microsoft.com/office/drawing/2014/main" id="{568E64E6-4E79-4066-9C08-559A642D8F52}"/>
              </a:ext>
            </a:extLst>
          </p:cNvPr>
          <p:cNvSpPr txBox="1"/>
          <p:nvPr/>
        </p:nvSpPr>
        <p:spPr>
          <a:xfrm>
            <a:off x="55418" y="643634"/>
            <a:ext cx="4119418" cy="253916"/>
          </a:xfrm>
          <a:prstGeom prst="rect">
            <a:avLst/>
          </a:prstGeom>
          <a:noFill/>
        </p:spPr>
        <p:txBody>
          <a:bodyPr wrap="square">
            <a:spAutoFit/>
          </a:bodyPr>
          <a:lstStyle/>
          <a:p>
            <a:r>
              <a:rPr kumimoji="1" lang="en-US" altLang="ja-JP" sz="1000" b="1" dirty="0"/>
              <a:t>【</a:t>
            </a:r>
            <a:r>
              <a:rPr kumimoji="1" lang="ja-JP" altLang="en-US" sz="1000" b="1" dirty="0"/>
              <a:t>研究開発プロジェクト要旨</a:t>
            </a:r>
            <a:r>
              <a:rPr kumimoji="1" lang="en-US" altLang="ja-JP" sz="1000" b="1" dirty="0"/>
              <a:t>】</a:t>
            </a:r>
            <a:r>
              <a:rPr kumimoji="1" lang="ja-JP" altLang="en-US" sz="1000" dirty="0"/>
              <a:t>（</a:t>
            </a:r>
            <a:r>
              <a:rPr kumimoji="1" lang="en-US" altLang="ja-JP" sz="1000" dirty="0"/>
              <a:t>200</a:t>
            </a:r>
            <a:r>
              <a:rPr kumimoji="1" lang="ja-JP" altLang="en-US" sz="1000" dirty="0"/>
              <a:t>字程度でご入力ください）</a:t>
            </a:r>
            <a:endParaRPr kumimoji="1" lang="en-US" altLang="ja-JP" sz="1000" dirty="0"/>
          </a:p>
        </p:txBody>
      </p:sp>
      <p:sp>
        <p:nvSpPr>
          <p:cNvPr id="34" name="テキスト ボックス 33">
            <a:extLst>
              <a:ext uri="{FF2B5EF4-FFF2-40B4-BE49-F238E27FC236}">
                <a16:creationId xmlns:a16="http://schemas.microsoft.com/office/drawing/2014/main" id="{1DFF2637-2EB8-4C37-A64F-6C4D87B4D1D0}"/>
              </a:ext>
            </a:extLst>
          </p:cNvPr>
          <p:cNvSpPr txBox="1"/>
          <p:nvPr/>
        </p:nvSpPr>
        <p:spPr>
          <a:xfrm>
            <a:off x="82764" y="2069266"/>
            <a:ext cx="4119418" cy="246221"/>
          </a:xfrm>
          <a:prstGeom prst="rect">
            <a:avLst/>
          </a:prstGeom>
          <a:noFill/>
        </p:spPr>
        <p:txBody>
          <a:bodyPr wrap="square">
            <a:spAutoFit/>
          </a:bodyPr>
          <a:lstStyle/>
          <a:p>
            <a:r>
              <a:rPr kumimoji="1" lang="en-US" altLang="ja-JP" sz="1000" b="1" dirty="0"/>
              <a:t>【</a:t>
            </a:r>
            <a:r>
              <a:rPr kumimoji="1" lang="ja-JP" altLang="en-US" sz="1000" b="1" dirty="0"/>
              <a:t>技術シーズや企業化計画の概要</a:t>
            </a:r>
            <a:r>
              <a:rPr kumimoji="1" lang="en-US" altLang="ja-JP" sz="1000" b="1" dirty="0"/>
              <a:t>】</a:t>
            </a:r>
            <a:r>
              <a:rPr kumimoji="1" lang="ja-JP" altLang="en-US" sz="1000" dirty="0"/>
              <a:t>（</a:t>
            </a:r>
            <a:r>
              <a:rPr kumimoji="1" lang="en-US" altLang="ja-JP" sz="1000" dirty="0"/>
              <a:t>600</a:t>
            </a:r>
            <a:r>
              <a:rPr kumimoji="1" lang="ja-JP" altLang="en-US" sz="1000" dirty="0"/>
              <a:t>字程度でご入力ください）</a:t>
            </a:r>
            <a:endParaRPr kumimoji="1" lang="en-US" altLang="ja-JP" sz="1000" dirty="0"/>
          </a:p>
        </p:txBody>
      </p:sp>
      <p:sp>
        <p:nvSpPr>
          <p:cNvPr id="36" name="テキスト ボックス 35">
            <a:extLst>
              <a:ext uri="{FF2B5EF4-FFF2-40B4-BE49-F238E27FC236}">
                <a16:creationId xmlns:a16="http://schemas.microsoft.com/office/drawing/2014/main" id="{FB962DFB-6D72-42FA-9172-5723C2B59AFB}"/>
              </a:ext>
            </a:extLst>
          </p:cNvPr>
          <p:cNvSpPr txBox="1"/>
          <p:nvPr/>
        </p:nvSpPr>
        <p:spPr>
          <a:xfrm>
            <a:off x="197755" y="2384544"/>
            <a:ext cx="4384710" cy="4296174"/>
          </a:xfrm>
          <a:prstGeom prst="rect">
            <a:avLst/>
          </a:prstGeom>
          <a:noFill/>
          <a:ln w="19050">
            <a:noFill/>
          </a:ln>
        </p:spPr>
        <p:txBody>
          <a:bodyPr wrap="square" rtlCol="0">
            <a:noAutofit/>
          </a:bodyPr>
          <a:lstStyle/>
          <a:p>
            <a:r>
              <a:rPr kumimoji="1" lang="ja-JP" altLang="en-US" sz="1000" b="1" dirty="0"/>
              <a:t>１．企業化により解決を目指す課題（誰のどんな課題を解決するのか）</a:t>
            </a:r>
            <a:endParaRPr kumimoji="1" lang="en-US" altLang="ja-JP" sz="1000" dirty="0"/>
          </a:p>
          <a:p>
            <a:endParaRPr kumimoji="1" lang="en-US" altLang="ja-JP" sz="1000" dirty="0"/>
          </a:p>
          <a:p>
            <a:endParaRPr kumimoji="1" lang="en-US" altLang="ja-JP" sz="1000" dirty="0"/>
          </a:p>
          <a:p>
            <a:endParaRPr kumimoji="1" lang="en-US" altLang="ja-JP" sz="1000" dirty="0"/>
          </a:p>
          <a:p>
            <a:endParaRPr kumimoji="1" lang="en-US" altLang="ja-JP" sz="1000" dirty="0"/>
          </a:p>
          <a:p>
            <a:endParaRPr kumimoji="1" lang="en-US" altLang="ja-JP" sz="1000" dirty="0"/>
          </a:p>
          <a:p>
            <a:endParaRPr kumimoji="1" lang="en-US" altLang="ja-JP" sz="1000" dirty="0"/>
          </a:p>
          <a:p>
            <a:r>
              <a:rPr kumimoji="1" lang="ja-JP" altLang="en-US" sz="1000" b="1" dirty="0"/>
              <a:t>２．解決策（技術の内容）</a:t>
            </a:r>
            <a:endParaRPr kumimoji="1" lang="en-US" altLang="ja-JP" sz="1000" b="1" dirty="0"/>
          </a:p>
          <a:p>
            <a:endParaRPr kumimoji="1" lang="en-US" altLang="ja-JP" sz="1000" dirty="0"/>
          </a:p>
          <a:p>
            <a:endParaRPr kumimoji="1" lang="en-US" altLang="ja-JP" sz="1000" dirty="0"/>
          </a:p>
          <a:p>
            <a:endParaRPr kumimoji="1" lang="en-US" altLang="ja-JP" sz="1000" dirty="0"/>
          </a:p>
          <a:p>
            <a:endParaRPr kumimoji="1" lang="en-US" altLang="ja-JP" sz="1000" dirty="0"/>
          </a:p>
          <a:p>
            <a:endParaRPr kumimoji="1" lang="en-US" altLang="ja-JP" sz="1000" dirty="0"/>
          </a:p>
          <a:p>
            <a:r>
              <a:rPr kumimoji="1" lang="ja-JP" altLang="en-US" sz="1000" b="1" dirty="0"/>
              <a:t>３．想定顧客・市場（足掛かり市場）</a:t>
            </a:r>
            <a:endParaRPr kumimoji="1" lang="en-US" altLang="ja-JP" sz="1000" dirty="0"/>
          </a:p>
          <a:p>
            <a:endParaRPr kumimoji="1" lang="en-US" altLang="ja-JP" sz="1000" dirty="0"/>
          </a:p>
          <a:p>
            <a:endParaRPr kumimoji="1" lang="en-US" altLang="ja-JP" sz="1000" dirty="0"/>
          </a:p>
          <a:p>
            <a:endParaRPr kumimoji="1" lang="en-US" altLang="ja-JP" sz="1000" dirty="0"/>
          </a:p>
          <a:p>
            <a:endParaRPr kumimoji="1" lang="en-US" altLang="ja-JP" sz="1000" dirty="0"/>
          </a:p>
          <a:p>
            <a:endParaRPr kumimoji="1" lang="en-US" altLang="ja-JP" sz="1000" dirty="0"/>
          </a:p>
          <a:p>
            <a:endParaRPr kumimoji="1" lang="en-US" altLang="ja-JP" sz="1000" dirty="0"/>
          </a:p>
          <a:p>
            <a:r>
              <a:rPr kumimoji="1" lang="ja-JP" altLang="en-US" sz="1000" b="1" dirty="0"/>
              <a:t>４．具体的な企業化計画</a:t>
            </a:r>
            <a:endParaRPr kumimoji="1" lang="en-US" altLang="ja-JP" sz="1000" b="1" dirty="0"/>
          </a:p>
        </p:txBody>
      </p:sp>
      <p:sp>
        <p:nvSpPr>
          <p:cNvPr id="22" name="テキスト ボックス 21">
            <a:extLst>
              <a:ext uri="{FF2B5EF4-FFF2-40B4-BE49-F238E27FC236}">
                <a16:creationId xmlns:a16="http://schemas.microsoft.com/office/drawing/2014/main" id="{03C14857-BC5B-4835-81DE-C863FF35B457}"/>
              </a:ext>
            </a:extLst>
          </p:cNvPr>
          <p:cNvSpPr txBox="1"/>
          <p:nvPr/>
        </p:nvSpPr>
        <p:spPr>
          <a:xfrm>
            <a:off x="4678083" y="884323"/>
            <a:ext cx="4278626" cy="1184944"/>
          </a:xfrm>
          <a:prstGeom prst="rect">
            <a:avLst/>
          </a:prstGeom>
          <a:solidFill>
            <a:schemeClr val="bg1">
              <a:lumMod val="95000"/>
            </a:schemeClr>
          </a:solidFill>
          <a:ln w="19050">
            <a:solidFill>
              <a:schemeClr val="bg2">
                <a:lumMod val="90000"/>
              </a:schemeClr>
            </a:solidFill>
          </a:ln>
        </p:spPr>
        <p:txBody>
          <a:bodyPr wrap="square" rtlCol="0">
            <a:noAutofit/>
          </a:bodyPr>
          <a:lstStyle/>
          <a:p>
            <a:endParaRPr kumimoji="1" lang="ja-JP" altLang="en-US" sz="1000" dirty="0"/>
          </a:p>
        </p:txBody>
      </p:sp>
      <p:sp>
        <p:nvSpPr>
          <p:cNvPr id="23" name="テキスト ボックス 22">
            <a:extLst>
              <a:ext uri="{FF2B5EF4-FFF2-40B4-BE49-F238E27FC236}">
                <a16:creationId xmlns:a16="http://schemas.microsoft.com/office/drawing/2014/main" id="{25FD7B35-B2F8-42DE-B7F8-5463FCC77815}"/>
              </a:ext>
            </a:extLst>
          </p:cNvPr>
          <p:cNvSpPr txBox="1"/>
          <p:nvPr/>
        </p:nvSpPr>
        <p:spPr>
          <a:xfrm>
            <a:off x="4550962" y="647959"/>
            <a:ext cx="4119418" cy="253916"/>
          </a:xfrm>
          <a:prstGeom prst="rect">
            <a:avLst/>
          </a:prstGeom>
          <a:noFill/>
        </p:spPr>
        <p:txBody>
          <a:bodyPr wrap="square">
            <a:spAutoFit/>
          </a:bodyPr>
          <a:lstStyle/>
          <a:p>
            <a:r>
              <a:rPr kumimoji="1" lang="en-US" altLang="ja-JP" sz="1000" b="1" dirty="0"/>
              <a:t>【</a:t>
            </a:r>
            <a:r>
              <a:rPr kumimoji="1" lang="ja-JP" altLang="en-US" sz="1000" b="1" dirty="0"/>
              <a:t>事務局記入欄</a:t>
            </a:r>
            <a:r>
              <a:rPr kumimoji="1" lang="en-US" altLang="ja-JP" sz="1000" b="1" dirty="0"/>
              <a:t>】</a:t>
            </a:r>
            <a:endParaRPr kumimoji="1" lang="en-US" altLang="ja-JP" sz="1000" dirty="0"/>
          </a:p>
        </p:txBody>
      </p:sp>
      <p:sp>
        <p:nvSpPr>
          <p:cNvPr id="27" name="テキスト ボックス 26">
            <a:extLst>
              <a:ext uri="{FF2B5EF4-FFF2-40B4-BE49-F238E27FC236}">
                <a16:creationId xmlns:a16="http://schemas.microsoft.com/office/drawing/2014/main" id="{5E10DAB2-AA6B-46CF-8289-C4D78A966D21}"/>
              </a:ext>
            </a:extLst>
          </p:cNvPr>
          <p:cNvSpPr txBox="1"/>
          <p:nvPr/>
        </p:nvSpPr>
        <p:spPr>
          <a:xfrm>
            <a:off x="4678083" y="2305631"/>
            <a:ext cx="762135" cy="246221"/>
          </a:xfrm>
          <a:prstGeom prst="rect">
            <a:avLst/>
          </a:prstGeom>
          <a:noFill/>
          <a:ln w="19050">
            <a:noFill/>
          </a:ln>
        </p:spPr>
        <p:txBody>
          <a:bodyPr wrap="square" rtlCol="0">
            <a:noAutofit/>
          </a:bodyPr>
          <a:lstStyle/>
          <a:p>
            <a:r>
              <a:rPr kumimoji="1" lang="en-US" altLang="ja-JP" sz="1000" dirty="0"/>
              <a:t>【</a:t>
            </a:r>
            <a:r>
              <a:rPr kumimoji="1" lang="ja-JP" altLang="en-US" sz="1000" dirty="0"/>
              <a:t>図表</a:t>
            </a:r>
            <a:r>
              <a:rPr kumimoji="1" lang="en-US" altLang="ja-JP" sz="1000" dirty="0"/>
              <a:t>】</a:t>
            </a:r>
          </a:p>
        </p:txBody>
      </p:sp>
      <p:sp>
        <p:nvSpPr>
          <p:cNvPr id="2" name="テキスト ボックス 1">
            <a:extLst>
              <a:ext uri="{FF2B5EF4-FFF2-40B4-BE49-F238E27FC236}">
                <a16:creationId xmlns:a16="http://schemas.microsoft.com/office/drawing/2014/main" id="{4BF20FC4-676B-194E-B0D3-6D6B1369C410}"/>
              </a:ext>
            </a:extLst>
          </p:cNvPr>
          <p:cNvSpPr txBox="1"/>
          <p:nvPr/>
        </p:nvSpPr>
        <p:spPr>
          <a:xfrm>
            <a:off x="568263" y="2733151"/>
            <a:ext cx="3507178" cy="507831"/>
          </a:xfrm>
          <a:prstGeom prst="rect">
            <a:avLst/>
          </a:prstGeom>
          <a:solidFill>
            <a:schemeClr val="bg1">
              <a:lumMod val="95000"/>
            </a:schemeClr>
          </a:solidFill>
        </p:spPr>
        <p:txBody>
          <a:bodyPr wrap="square" rtlCol="0">
            <a:spAutoFit/>
          </a:bodyPr>
          <a:lstStyle/>
          <a:p>
            <a:r>
              <a:rPr kumimoji="1" lang="ja-JP" altLang="en-US" sz="900" dirty="0"/>
              <a:t>次頁以降のスライド資料で説明する内容の要約を簡潔に分かりやすく記載してください。（</a:t>
            </a:r>
            <a:r>
              <a:rPr kumimoji="1" lang="ja-JP" altLang="en-US" sz="900" u="sng" dirty="0"/>
              <a:t>但し、ページの追加や枠の拡大・文字サイズの縮小は不可</a:t>
            </a:r>
            <a:r>
              <a:rPr kumimoji="1" lang="ja-JP" altLang="en-US" sz="900" dirty="0"/>
              <a:t>）</a:t>
            </a:r>
          </a:p>
        </p:txBody>
      </p:sp>
    </p:spTree>
    <p:extLst>
      <p:ext uri="{BB962C8B-B14F-4D97-AF65-F5344CB8AC3E}">
        <p14:creationId xmlns:p14="http://schemas.microsoft.com/office/powerpoint/2010/main" val="1221905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366B3E6-0C6D-264E-AC3D-1F4449062B0B}"/>
              </a:ext>
            </a:extLst>
          </p:cNvPr>
          <p:cNvCxnSpPr/>
          <p:nvPr/>
        </p:nvCxnSpPr>
        <p:spPr>
          <a:xfrm>
            <a:off x="0" y="564718"/>
            <a:ext cx="9144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D0A942F-4DF5-EF4E-A516-C0ED79A42405}"/>
              </a:ext>
            </a:extLst>
          </p:cNvPr>
          <p:cNvCxnSpPr/>
          <p:nvPr/>
        </p:nvCxnSpPr>
        <p:spPr>
          <a:xfrm>
            <a:off x="0" y="537216"/>
            <a:ext cx="91440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F5DFB369-2329-8F43-9F50-7F7216BC6AA4}"/>
              </a:ext>
            </a:extLst>
          </p:cNvPr>
          <p:cNvSpPr txBox="1"/>
          <p:nvPr/>
        </p:nvSpPr>
        <p:spPr>
          <a:xfrm>
            <a:off x="0" y="90210"/>
            <a:ext cx="2855742" cy="400110"/>
          </a:xfrm>
          <a:prstGeom prst="rect">
            <a:avLst/>
          </a:prstGeom>
          <a:noFill/>
        </p:spPr>
        <p:txBody>
          <a:bodyPr wrap="square" rtlCol="0">
            <a:spAutoFit/>
          </a:bodyPr>
          <a:lstStyle/>
          <a:p>
            <a:r>
              <a:rPr kumimoji="1" lang="ja-JP" altLang="en-US" sz="2000" b="1"/>
              <a:t>１．スライドタイトル</a:t>
            </a:r>
          </a:p>
        </p:txBody>
      </p:sp>
      <p:sp>
        <p:nvSpPr>
          <p:cNvPr id="22" name="テキスト ボックス 21">
            <a:extLst>
              <a:ext uri="{FF2B5EF4-FFF2-40B4-BE49-F238E27FC236}">
                <a16:creationId xmlns:a16="http://schemas.microsoft.com/office/drawing/2014/main" id="{4EABB1FE-F051-4C44-9FE2-375AC5FE409A}"/>
              </a:ext>
            </a:extLst>
          </p:cNvPr>
          <p:cNvSpPr txBox="1"/>
          <p:nvPr/>
        </p:nvSpPr>
        <p:spPr>
          <a:xfrm>
            <a:off x="1343722" y="926959"/>
            <a:ext cx="6456556" cy="3162437"/>
          </a:xfrm>
          <a:prstGeom prst="rect">
            <a:avLst/>
          </a:prstGeom>
          <a:solidFill>
            <a:schemeClr val="bg2"/>
          </a:solidFill>
        </p:spPr>
        <p:txBody>
          <a:bodyPr wrap="square" rtlCol="0">
            <a:noAutofit/>
          </a:bodyPr>
          <a:lstStyle/>
          <a:p>
            <a:pPr>
              <a:lnSpc>
                <a:spcPct val="150000"/>
              </a:lnSpc>
            </a:pPr>
            <a:r>
              <a:rPr kumimoji="1" lang="en-US" altLang="ja-JP" sz="1400" b="1" dirty="0"/>
              <a:t>【</a:t>
            </a:r>
            <a:r>
              <a:rPr kumimoji="1" lang="ja-JP" altLang="en-US" sz="1400" b="1" dirty="0"/>
              <a:t>記載内容・</a:t>
            </a:r>
            <a:r>
              <a:rPr kumimoji="1" lang="ja-JP" altLang="en-US" sz="1400" b="1"/>
              <a:t>ポイント</a:t>
            </a:r>
            <a:r>
              <a:rPr kumimoji="1" lang="en-US" altLang="ja-JP" sz="1400" dirty="0"/>
              <a:t>】</a:t>
            </a:r>
            <a:endParaRPr kumimoji="1" lang="en-US" altLang="ja-JP" sz="1000" dirty="0"/>
          </a:p>
          <a:p>
            <a:pPr marL="285750" indent="-285750">
              <a:lnSpc>
                <a:spcPct val="150000"/>
              </a:lnSpc>
              <a:buFont typeface="Wingdings" pitchFamily="2" charset="2"/>
              <a:buChar char="Ø"/>
            </a:pPr>
            <a:r>
              <a:rPr kumimoji="1" lang="ja-JP" altLang="en-US" sz="1400" b="1" dirty="0"/>
              <a:t>事業機会</a:t>
            </a:r>
            <a:endParaRPr kumimoji="1" lang="en-US" altLang="ja-JP" sz="1400" b="1" dirty="0"/>
          </a:p>
          <a:p>
            <a:pPr marL="285750" indent="-285750">
              <a:lnSpc>
                <a:spcPct val="150000"/>
              </a:lnSpc>
              <a:buFont typeface="Arial" panose="020B0604020202020204" pitchFamily="34" charset="0"/>
              <a:buChar char="•"/>
            </a:pPr>
            <a:r>
              <a:rPr kumimoji="1" lang="ja-JP" altLang="en-US" sz="1400" dirty="0"/>
              <a:t>どのような事業機会があるのか？</a:t>
            </a:r>
            <a:endParaRPr kumimoji="1" lang="en-US" altLang="ja-JP" sz="1400" dirty="0"/>
          </a:p>
          <a:p>
            <a:pPr marL="285750" indent="-285750">
              <a:lnSpc>
                <a:spcPct val="150000"/>
              </a:lnSpc>
              <a:buFont typeface="Arial" panose="020B0604020202020204" pitchFamily="34" charset="0"/>
              <a:buChar char="•"/>
            </a:pPr>
            <a:r>
              <a:rPr kumimoji="1" lang="ja-JP" altLang="en-US" sz="1400" dirty="0"/>
              <a:t>対象とする市場のマクロ・ミクロトレンドと市場規模、成長性</a:t>
            </a:r>
            <a:endParaRPr kumimoji="1" lang="en-US" altLang="ja-JP" sz="1400" dirty="0"/>
          </a:p>
          <a:p>
            <a:pPr marL="285750" indent="-285750">
              <a:lnSpc>
                <a:spcPct val="150000"/>
              </a:lnSpc>
              <a:buFont typeface="Arial" panose="020B0604020202020204" pitchFamily="34" charset="0"/>
              <a:buChar char="•"/>
            </a:pPr>
            <a:endParaRPr kumimoji="1" lang="en-US" altLang="ja-JP" sz="1400" dirty="0"/>
          </a:p>
          <a:p>
            <a:pPr marL="285750" indent="-285750">
              <a:lnSpc>
                <a:spcPct val="150000"/>
              </a:lnSpc>
              <a:buFont typeface="Wingdings" pitchFamily="2" charset="2"/>
              <a:buChar char="Ø"/>
            </a:pPr>
            <a:r>
              <a:rPr kumimoji="1" lang="ja-JP" altLang="en-US" sz="1400" b="1" dirty="0"/>
              <a:t>課題</a:t>
            </a:r>
            <a:endParaRPr kumimoji="1" lang="en-US" altLang="ja-JP" sz="1400" b="1" dirty="0"/>
          </a:p>
          <a:p>
            <a:pPr marL="285750" indent="-285750">
              <a:lnSpc>
                <a:spcPct val="150000"/>
              </a:lnSpc>
              <a:buFont typeface="Arial" panose="020B0604020202020204" pitchFamily="34" charset="0"/>
              <a:buChar char="•"/>
            </a:pPr>
            <a:r>
              <a:rPr kumimoji="1" lang="ja-JP" altLang="en-US" sz="1400" dirty="0"/>
              <a:t>市場においてどんな問題があるか、その発生した理由、問題の大きさ・深刻さ、現時点の対処方法</a:t>
            </a:r>
            <a:endParaRPr kumimoji="1" lang="en-US" altLang="ja-JP" sz="1400" dirty="0"/>
          </a:p>
          <a:p>
            <a:pPr marL="285750" indent="-285750">
              <a:lnSpc>
                <a:spcPct val="150000"/>
              </a:lnSpc>
              <a:buFont typeface="Arial" panose="020B0604020202020204" pitchFamily="34" charset="0"/>
              <a:buChar char="•"/>
            </a:pPr>
            <a:r>
              <a:rPr kumimoji="1" lang="ja-JP" altLang="en-US" sz="1400" dirty="0"/>
              <a:t>誰のどんな課題を解決するのか　など</a:t>
            </a:r>
            <a:endParaRPr kumimoji="1" lang="en-US" altLang="ja-JP" sz="1400" dirty="0"/>
          </a:p>
          <a:p>
            <a:pPr marL="285750" indent="-285750">
              <a:lnSpc>
                <a:spcPct val="150000"/>
              </a:lnSpc>
              <a:buFont typeface="Arial" panose="020B0604020202020204" pitchFamily="34" charset="0"/>
              <a:buChar char="•"/>
            </a:pPr>
            <a:endParaRPr kumimoji="1" lang="en-US" altLang="ja-JP" sz="1400" dirty="0"/>
          </a:p>
          <a:p>
            <a:pPr>
              <a:lnSpc>
                <a:spcPct val="150000"/>
              </a:lnSpc>
            </a:pPr>
            <a:endParaRPr kumimoji="1" lang="en-US" altLang="ja-JP" sz="1400" dirty="0"/>
          </a:p>
          <a:p>
            <a:pPr marL="285750" indent="-285750">
              <a:lnSpc>
                <a:spcPct val="150000"/>
              </a:lnSpc>
              <a:buFont typeface="Arial" panose="020B0604020202020204" pitchFamily="34" charset="0"/>
              <a:buChar char="•"/>
            </a:pPr>
            <a:endParaRPr kumimoji="1" lang="ja-JP" altLang="en-US" sz="1400" dirty="0"/>
          </a:p>
        </p:txBody>
      </p:sp>
      <p:sp>
        <p:nvSpPr>
          <p:cNvPr id="19" name="テキスト ボックス 18">
            <a:extLst>
              <a:ext uri="{FF2B5EF4-FFF2-40B4-BE49-F238E27FC236}">
                <a16:creationId xmlns:a16="http://schemas.microsoft.com/office/drawing/2014/main" id="{0F016A4D-8D62-C44E-93D1-D918FDE22F7D}"/>
              </a:ext>
            </a:extLst>
          </p:cNvPr>
          <p:cNvSpPr txBox="1"/>
          <p:nvPr/>
        </p:nvSpPr>
        <p:spPr>
          <a:xfrm>
            <a:off x="7808745" y="51524"/>
            <a:ext cx="1261815" cy="438791"/>
          </a:xfrm>
          <a:prstGeom prst="rect">
            <a:avLst/>
          </a:prstGeom>
          <a:solidFill>
            <a:schemeClr val="tx1">
              <a:lumMod val="75000"/>
              <a:lumOff val="25000"/>
            </a:schemeClr>
          </a:solidFill>
          <a:ln w="44450" cmpd="thinThick">
            <a:solidFill>
              <a:schemeClr val="tx1">
                <a:lumMod val="75000"/>
                <a:lumOff val="25000"/>
              </a:schemeClr>
            </a:solidFill>
          </a:ln>
        </p:spPr>
        <p:txBody>
          <a:bodyPr wrap="square" lIns="36000" rIns="36000" rtlCol="0" anchor="ctr">
            <a:noAutofit/>
          </a:bodyPr>
          <a:lstStyle/>
          <a:p>
            <a:pPr algn="ctr"/>
            <a:r>
              <a:rPr kumimoji="1" lang="ja-JP" altLang="en-US" sz="1100" b="1" dirty="0">
                <a:solidFill>
                  <a:schemeClr val="bg1"/>
                </a:solidFill>
              </a:rPr>
              <a:t>事業機会・課題</a:t>
            </a:r>
          </a:p>
        </p:txBody>
      </p:sp>
    </p:spTree>
    <p:extLst>
      <p:ext uri="{BB962C8B-B14F-4D97-AF65-F5344CB8AC3E}">
        <p14:creationId xmlns:p14="http://schemas.microsoft.com/office/powerpoint/2010/main" val="1821464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366B3E6-0C6D-264E-AC3D-1F4449062B0B}"/>
              </a:ext>
            </a:extLst>
          </p:cNvPr>
          <p:cNvCxnSpPr/>
          <p:nvPr/>
        </p:nvCxnSpPr>
        <p:spPr>
          <a:xfrm>
            <a:off x="0" y="564718"/>
            <a:ext cx="9144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F5DFB369-2329-8F43-9F50-7F7216BC6AA4}"/>
              </a:ext>
            </a:extLst>
          </p:cNvPr>
          <p:cNvSpPr txBox="1"/>
          <p:nvPr/>
        </p:nvSpPr>
        <p:spPr>
          <a:xfrm>
            <a:off x="-1" y="90210"/>
            <a:ext cx="2799471" cy="400110"/>
          </a:xfrm>
          <a:prstGeom prst="rect">
            <a:avLst/>
          </a:prstGeom>
          <a:noFill/>
        </p:spPr>
        <p:txBody>
          <a:bodyPr wrap="square" rtlCol="0">
            <a:spAutoFit/>
          </a:bodyPr>
          <a:lstStyle/>
          <a:p>
            <a:r>
              <a:rPr kumimoji="1" lang="ja-JP" altLang="en-US" sz="2000" b="1"/>
              <a:t>２．スライドタイトル</a:t>
            </a:r>
          </a:p>
        </p:txBody>
      </p:sp>
      <p:cxnSp>
        <p:nvCxnSpPr>
          <p:cNvPr id="10" name="直線コネクタ 9">
            <a:extLst>
              <a:ext uri="{FF2B5EF4-FFF2-40B4-BE49-F238E27FC236}">
                <a16:creationId xmlns:a16="http://schemas.microsoft.com/office/drawing/2014/main" id="{C7FF2835-F14D-154A-A5B3-0E3FCC8CD3A9}"/>
              </a:ext>
            </a:extLst>
          </p:cNvPr>
          <p:cNvCxnSpPr/>
          <p:nvPr/>
        </p:nvCxnSpPr>
        <p:spPr>
          <a:xfrm>
            <a:off x="0" y="537216"/>
            <a:ext cx="91440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6473D7D7-9494-4195-B091-DA3D101E0CC3}"/>
              </a:ext>
            </a:extLst>
          </p:cNvPr>
          <p:cNvSpPr txBox="1"/>
          <p:nvPr/>
        </p:nvSpPr>
        <p:spPr>
          <a:xfrm>
            <a:off x="1343722" y="926958"/>
            <a:ext cx="6456556" cy="5393825"/>
          </a:xfrm>
          <a:prstGeom prst="rect">
            <a:avLst/>
          </a:prstGeom>
          <a:solidFill>
            <a:schemeClr val="bg2"/>
          </a:solidFill>
        </p:spPr>
        <p:txBody>
          <a:bodyPr wrap="square" rtlCol="0">
            <a:noAutofit/>
          </a:bodyPr>
          <a:lstStyle/>
          <a:p>
            <a:pPr>
              <a:lnSpc>
                <a:spcPct val="150000"/>
              </a:lnSpc>
            </a:pPr>
            <a:r>
              <a:rPr kumimoji="1" lang="en-US" altLang="ja-JP" sz="1400" b="1" dirty="0"/>
              <a:t>【</a:t>
            </a:r>
            <a:r>
              <a:rPr kumimoji="1" lang="ja-JP" altLang="en-US" sz="1400" b="1" dirty="0"/>
              <a:t>記載内容・</a:t>
            </a:r>
            <a:r>
              <a:rPr kumimoji="1" lang="ja-JP" altLang="en-US" sz="1400" b="1"/>
              <a:t>ポイント</a:t>
            </a:r>
            <a:r>
              <a:rPr kumimoji="1" lang="en-US" altLang="ja-JP" sz="1400" b="1" dirty="0"/>
              <a:t>】</a:t>
            </a:r>
            <a:endParaRPr kumimoji="1" lang="en-US" altLang="ja-JP" sz="1000" b="1" dirty="0"/>
          </a:p>
          <a:p>
            <a:pPr marL="285750" indent="-285750">
              <a:lnSpc>
                <a:spcPct val="150000"/>
              </a:lnSpc>
              <a:buFont typeface="Wingdings" pitchFamily="2" charset="2"/>
              <a:buChar char="Ø"/>
            </a:pPr>
            <a:r>
              <a:rPr kumimoji="1" lang="ja-JP" altLang="en-US" sz="1400" b="1"/>
              <a:t>解決策（技術の内容）</a:t>
            </a:r>
            <a:endParaRPr kumimoji="1" lang="en-US" altLang="ja-JP" sz="1400" b="1" dirty="0"/>
          </a:p>
          <a:p>
            <a:pPr marL="285750" indent="-285750">
              <a:lnSpc>
                <a:spcPct val="150000"/>
              </a:lnSpc>
              <a:buFont typeface="Arial" panose="020B0604020202020204" pitchFamily="34" charset="0"/>
              <a:buChar char="•"/>
            </a:pPr>
            <a:r>
              <a:rPr kumimoji="1" lang="ja-JP" altLang="en-US" sz="1400" dirty="0"/>
              <a:t>課題を解決するために本技術が取り得る手法</a:t>
            </a:r>
            <a:endParaRPr kumimoji="1" lang="en-US" altLang="ja-JP" sz="1400" dirty="0"/>
          </a:p>
          <a:p>
            <a:pPr marL="285750" indent="-285750">
              <a:lnSpc>
                <a:spcPct val="150000"/>
              </a:lnSpc>
              <a:buFont typeface="Arial" panose="020B0604020202020204" pitchFamily="34" charset="0"/>
              <a:buChar char="•"/>
            </a:pPr>
            <a:r>
              <a:rPr kumimoji="1" lang="ja-JP" altLang="en-US" sz="1400" dirty="0"/>
              <a:t>技術シーズをどのように利用したら顧客の課題が解決できるか、それによって顧客はどう</a:t>
            </a:r>
            <a:r>
              <a:rPr kumimoji="1" lang="ja-JP" altLang="en-US" sz="1400"/>
              <a:t>変わるか</a:t>
            </a:r>
            <a:endParaRPr kumimoji="1" lang="en-US" altLang="ja-JP" sz="1400" dirty="0"/>
          </a:p>
          <a:p>
            <a:pPr marL="285750" indent="-285750">
              <a:lnSpc>
                <a:spcPct val="150000"/>
              </a:lnSpc>
              <a:buFont typeface="Arial" panose="020B0604020202020204" pitchFamily="34" charset="0"/>
              <a:buChar char="•"/>
            </a:pPr>
            <a:r>
              <a:rPr kumimoji="1" lang="ja-JP" altLang="en-US" sz="1400" dirty="0"/>
              <a:t>課題解決方法の妥当性</a:t>
            </a:r>
            <a:r>
              <a:rPr kumimoji="1" lang="ja-JP" altLang="en-US" sz="1400"/>
              <a:t>、新規性</a:t>
            </a:r>
            <a:endParaRPr kumimoji="1" lang="en-US" altLang="ja-JP" sz="1400" dirty="0"/>
          </a:p>
          <a:p>
            <a:pPr>
              <a:lnSpc>
                <a:spcPct val="150000"/>
              </a:lnSpc>
            </a:pPr>
            <a:endParaRPr kumimoji="1" lang="en-US" altLang="ja-JP" sz="1400" dirty="0"/>
          </a:p>
          <a:p>
            <a:pPr marL="285750" indent="-285750">
              <a:lnSpc>
                <a:spcPct val="150000"/>
              </a:lnSpc>
              <a:buFont typeface="Wingdings" pitchFamily="2" charset="2"/>
              <a:buChar char="Ø"/>
            </a:pPr>
            <a:r>
              <a:rPr kumimoji="1" lang="ja-JP" altLang="en-US" sz="1400" b="1"/>
              <a:t>研究開発の状況</a:t>
            </a:r>
            <a:endParaRPr kumimoji="1" lang="en-US" altLang="ja-JP" sz="1400" b="1" dirty="0"/>
          </a:p>
          <a:p>
            <a:pPr marL="285750" indent="-285750">
              <a:lnSpc>
                <a:spcPct val="150000"/>
              </a:lnSpc>
              <a:buFont typeface="Arial" panose="020B0604020202020204" pitchFamily="34" charset="0"/>
              <a:buChar char="•"/>
            </a:pPr>
            <a:r>
              <a:rPr kumimoji="1" lang="ja-JP" altLang="en-US" sz="1400"/>
              <a:t>研究開発のステージ</a:t>
            </a:r>
            <a:endParaRPr kumimoji="1" lang="en-US" altLang="ja-JP" sz="1400" dirty="0"/>
          </a:p>
          <a:p>
            <a:pPr>
              <a:lnSpc>
                <a:spcPct val="150000"/>
              </a:lnSpc>
            </a:pPr>
            <a:r>
              <a:rPr kumimoji="1" lang="ja-JP" altLang="en-US" sz="1400" dirty="0"/>
              <a:t>　</a:t>
            </a:r>
            <a:r>
              <a:rPr kumimoji="1" lang="ja-JP" altLang="en-US" sz="1400"/>
              <a:t>（実証研究の段階か？試作品の有無、非臨床・臨床等）</a:t>
            </a:r>
            <a:endParaRPr kumimoji="1" lang="en-US" altLang="ja-JP" sz="1400" dirty="0"/>
          </a:p>
          <a:p>
            <a:pPr marL="285750" indent="-285750">
              <a:lnSpc>
                <a:spcPct val="150000"/>
              </a:lnSpc>
              <a:buFont typeface="Arial" panose="020B0604020202020204" pitchFamily="34" charset="0"/>
              <a:buChar char="•"/>
            </a:pPr>
            <a:r>
              <a:rPr kumimoji="1" lang="ja-JP" altLang="en-US" sz="1400"/>
              <a:t>知財の出願状況</a:t>
            </a:r>
            <a:endParaRPr kumimoji="1" lang="en-US" altLang="ja-JP" sz="1400" dirty="0"/>
          </a:p>
          <a:p>
            <a:pPr marL="285750" indent="-285750">
              <a:lnSpc>
                <a:spcPct val="150000"/>
              </a:lnSpc>
              <a:buFont typeface="Arial" panose="020B0604020202020204" pitchFamily="34" charset="0"/>
              <a:buChar char="•"/>
            </a:pPr>
            <a:r>
              <a:rPr kumimoji="1" lang="ja-JP" altLang="en-US" sz="1400"/>
              <a:t>共同研究の状況、企業とのコラボレーション</a:t>
            </a:r>
            <a:endParaRPr kumimoji="1" lang="en-US" altLang="ja-JP" sz="1400" dirty="0"/>
          </a:p>
          <a:p>
            <a:pPr marL="285750" indent="-285750">
              <a:lnSpc>
                <a:spcPct val="150000"/>
              </a:lnSpc>
              <a:buFont typeface="Arial" panose="020B0604020202020204" pitchFamily="34" charset="0"/>
              <a:buChar char="•"/>
            </a:pPr>
            <a:endParaRPr kumimoji="1" lang="en-US" altLang="ja-JP" sz="1400" dirty="0"/>
          </a:p>
          <a:p>
            <a:pPr marL="285750" indent="-285750">
              <a:lnSpc>
                <a:spcPct val="150000"/>
              </a:lnSpc>
              <a:buFont typeface="Wingdings" pitchFamily="2" charset="2"/>
              <a:buChar char="Ø"/>
            </a:pPr>
            <a:r>
              <a:rPr kumimoji="1" lang="ja-JP" altLang="en-US" sz="1400" b="1"/>
              <a:t>競合との差別化・優位性</a:t>
            </a:r>
            <a:endParaRPr kumimoji="1" lang="en-US" altLang="ja-JP" sz="1400" b="1" dirty="0"/>
          </a:p>
          <a:p>
            <a:pPr marL="285750" indent="-285750">
              <a:lnSpc>
                <a:spcPct val="150000"/>
              </a:lnSpc>
              <a:buFont typeface="Arial" panose="020B0604020202020204" pitchFamily="34" charset="0"/>
              <a:buChar char="•"/>
            </a:pPr>
            <a:r>
              <a:rPr kumimoji="1" lang="ja-JP" altLang="en-US" sz="1400"/>
              <a:t>既存の解決策や競合になりうる解決策とどう差別化するか</a:t>
            </a:r>
            <a:endParaRPr kumimoji="1" lang="en-US" altLang="ja-JP" sz="1400" dirty="0"/>
          </a:p>
          <a:p>
            <a:pPr marL="285750" indent="-285750">
              <a:lnSpc>
                <a:spcPct val="150000"/>
              </a:lnSpc>
              <a:buFont typeface="Arial" panose="020B0604020202020204" pitchFamily="34" charset="0"/>
              <a:buChar char="•"/>
            </a:pPr>
            <a:r>
              <a:rPr kumimoji="1" lang="ja-JP" altLang="en-US" sz="1400"/>
              <a:t>現状の対処方法を提供している企業、その強みと弱み　　など</a:t>
            </a:r>
            <a:endParaRPr kumimoji="1" lang="en-US" altLang="ja-JP" sz="1400" dirty="0"/>
          </a:p>
          <a:p>
            <a:pPr marL="285750" indent="-285750">
              <a:lnSpc>
                <a:spcPct val="150000"/>
              </a:lnSpc>
              <a:buFont typeface="Arial" panose="020B0604020202020204" pitchFamily="34" charset="0"/>
              <a:buChar char="•"/>
            </a:pPr>
            <a:endParaRPr kumimoji="1" lang="en-US" altLang="ja-JP" sz="1400" dirty="0"/>
          </a:p>
          <a:p>
            <a:pPr marL="285750" indent="-285750">
              <a:lnSpc>
                <a:spcPct val="150000"/>
              </a:lnSpc>
              <a:buFont typeface="Arial" panose="020B0604020202020204" pitchFamily="34" charset="0"/>
              <a:buChar char="•"/>
            </a:pPr>
            <a:endParaRPr kumimoji="1" lang="en-US" altLang="ja-JP" sz="1400" dirty="0"/>
          </a:p>
          <a:p>
            <a:pPr>
              <a:lnSpc>
                <a:spcPct val="150000"/>
              </a:lnSpc>
            </a:pPr>
            <a:endParaRPr kumimoji="1" lang="en-US" altLang="ja-JP" sz="1400" dirty="0"/>
          </a:p>
          <a:p>
            <a:pPr marL="285750" indent="-285750">
              <a:lnSpc>
                <a:spcPct val="150000"/>
              </a:lnSpc>
              <a:buFont typeface="Arial" panose="020B0604020202020204" pitchFamily="34" charset="0"/>
              <a:buChar char="•"/>
            </a:pPr>
            <a:endParaRPr kumimoji="1" lang="ja-JP" altLang="en-US" sz="1400" dirty="0"/>
          </a:p>
        </p:txBody>
      </p:sp>
      <p:sp>
        <p:nvSpPr>
          <p:cNvPr id="8" name="テキスト ボックス 7">
            <a:extLst>
              <a:ext uri="{FF2B5EF4-FFF2-40B4-BE49-F238E27FC236}">
                <a16:creationId xmlns:a16="http://schemas.microsoft.com/office/drawing/2014/main" id="{14B559B1-7D6B-8248-8757-92A47648F4FC}"/>
              </a:ext>
            </a:extLst>
          </p:cNvPr>
          <p:cNvSpPr txBox="1"/>
          <p:nvPr/>
        </p:nvSpPr>
        <p:spPr>
          <a:xfrm>
            <a:off x="7808745" y="51524"/>
            <a:ext cx="1261815" cy="438791"/>
          </a:xfrm>
          <a:prstGeom prst="rect">
            <a:avLst/>
          </a:prstGeom>
          <a:solidFill>
            <a:schemeClr val="tx1">
              <a:lumMod val="75000"/>
              <a:lumOff val="25000"/>
            </a:schemeClr>
          </a:solidFill>
          <a:ln w="44450" cmpd="thinThick">
            <a:solidFill>
              <a:schemeClr val="tx1">
                <a:lumMod val="75000"/>
                <a:lumOff val="25000"/>
              </a:schemeClr>
            </a:solidFill>
          </a:ln>
        </p:spPr>
        <p:txBody>
          <a:bodyPr wrap="square" lIns="36000" rIns="36000" rtlCol="0" anchor="ctr">
            <a:noAutofit/>
          </a:bodyPr>
          <a:lstStyle/>
          <a:p>
            <a:pPr algn="ctr"/>
            <a:r>
              <a:rPr kumimoji="1" lang="ja-JP" altLang="en-US" sz="1100" b="1">
                <a:solidFill>
                  <a:schemeClr val="bg1"/>
                </a:solidFill>
              </a:rPr>
              <a:t>解決策</a:t>
            </a:r>
            <a:endParaRPr kumimoji="1" lang="en-US" altLang="ja-JP" sz="1100" b="1" dirty="0">
              <a:solidFill>
                <a:schemeClr val="bg1"/>
              </a:solidFill>
            </a:endParaRPr>
          </a:p>
          <a:p>
            <a:pPr algn="ctr"/>
            <a:r>
              <a:rPr kumimoji="1" lang="ja-JP" altLang="en-US" sz="1100" b="1">
                <a:solidFill>
                  <a:schemeClr val="bg1"/>
                </a:solidFill>
              </a:rPr>
              <a:t>（技術の内容）</a:t>
            </a:r>
          </a:p>
        </p:txBody>
      </p:sp>
    </p:spTree>
    <p:extLst>
      <p:ext uri="{BB962C8B-B14F-4D97-AF65-F5344CB8AC3E}">
        <p14:creationId xmlns:p14="http://schemas.microsoft.com/office/powerpoint/2010/main" val="3013430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366B3E6-0C6D-264E-AC3D-1F4449062B0B}"/>
              </a:ext>
            </a:extLst>
          </p:cNvPr>
          <p:cNvCxnSpPr/>
          <p:nvPr/>
        </p:nvCxnSpPr>
        <p:spPr>
          <a:xfrm>
            <a:off x="0" y="564718"/>
            <a:ext cx="9144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F5DFB369-2329-8F43-9F50-7F7216BC6AA4}"/>
              </a:ext>
            </a:extLst>
          </p:cNvPr>
          <p:cNvSpPr txBox="1"/>
          <p:nvPr/>
        </p:nvSpPr>
        <p:spPr>
          <a:xfrm>
            <a:off x="-1" y="90210"/>
            <a:ext cx="2869809" cy="400110"/>
          </a:xfrm>
          <a:prstGeom prst="rect">
            <a:avLst/>
          </a:prstGeom>
          <a:noFill/>
        </p:spPr>
        <p:txBody>
          <a:bodyPr wrap="square" rtlCol="0">
            <a:spAutoFit/>
          </a:bodyPr>
          <a:lstStyle/>
          <a:p>
            <a:r>
              <a:rPr kumimoji="1" lang="ja-JP" altLang="en-US" sz="2000" b="1"/>
              <a:t>３．スライドタイトル</a:t>
            </a:r>
          </a:p>
        </p:txBody>
      </p:sp>
      <p:cxnSp>
        <p:nvCxnSpPr>
          <p:cNvPr id="11" name="直線コネクタ 10">
            <a:extLst>
              <a:ext uri="{FF2B5EF4-FFF2-40B4-BE49-F238E27FC236}">
                <a16:creationId xmlns:a16="http://schemas.microsoft.com/office/drawing/2014/main" id="{1144EB25-7CFE-9F40-9850-90BC80A1D3DF}"/>
              </a:ext>
            </a:extLst>
          </p:cNvPr>
          <p:cNvCxnSpPr/>
          <p:nvPr/>
        </p:nvCxnSpPr>
        <p:spPr>
          <a:xfrm>
            <a:off x="0" y="537216"/>
            <a:ext cx="91440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B5E5080C-55D3-4844-8539-7F69B2A8BAB8}"/>
              </a:ext>
            </a:extLst>
          </p:cNvPr>
          <p:cNvSpPr txBox="1"/>
          <p:nvPr/>
        </p:nvSpPr>
        <p:spPr>
          <a:xfrm>
            <a:off x="1343722" y="926960"/>
            <a:ext cx="6456556" cy="1629969"/>
          </a:xfrm>
          <a:prstGeom prst="rect">
            <a:avLst/>
          </a:prstGeom>
          <a:solidFill>
            <a:schemeClr val="bg2"/>
          </a:solidFill>
        </p:spPr>
        <p:txBody>
          <a:bodyPr wrap="square" rtlCol="0">
            <a:noAutofit/>
          </a:bodyPr>
          <a:lstStyle/>
          <a:p>
            <a:pPr>
              <a:lnSpc>
                <a:spcPct val="150000"/>
              </a:lnSpc>
            </a:pPr>
            <a:r>
              <a:rPr kumimoji="1" lang="en-US" altLang="ja-JP" sz="1400" b="1" dirty="0"/>
              <a:t>【</a:t>
            </a:r>
            <a:r>
              <a:rPr kumimoji="1" lang="ja-JP" altLang="en-US" sz="1400" b="1" dirty="0"/>
              <a:t>記載内容・</a:t>
            </a:r>
            <a:r>
              <a:rPr kumimoji="1" lang="ja-JP" altLang="en-US" sz="1400" b="1"/>
              <a:t>ポイント</a:t>
            </a:r>
            <a:r>
              <a:rPr kumimoji="1" lang="en-US" altLang="ja-JP" sz="1400" b="1" dirty="0"/>
              <a:t>】</a:t>
            </a:r>
            <a:endParaRPr kumimoji="1" lang="en-US" altLang="ja-JP" sz="1000" b="1" dirty="0"/>
          </a:p>
          <a:p>
            <a:pPr marL="285750" indent="-285750">
              <a:lnSpc>
                <a:spcPct val="150000"/>
              </a:lnSpc>
              <a:buFont typeface="Wingdings" pitchFamily="2" charset="2"/>
              <a:buChar char="Ø"/>
            </a:pPr>
            <a:r>
              <a:rPr kumimoji="1" lang="ja-JP" altLang="en-US" sz="1400" b="1"/>
              <a:t>顧客</a:t>
            </a:r>
            <a:r>
              <a:rPr kumimoji="1" lang="ja-JP" altLang="en-US" sz="1400" b="1" dirty="0"/>
              <a:t>・市場</a:t>
            </a:r>
            <a:endParaRPr kumimoji="1" lang="en-US" altLang="ja-JP" sz="1400" b="1" dirty="0"/>
          </a:p>
          <a:p>
            <a:pPr marL="285750" indent="-285750">
              <a:lnSpc>
                <a:spcPct val="150000"/>
              </a:lnSpc>
              <a:buFont typeface="Arial" panose="020B0604020202020204" pitchFamily="34" charset="0"/>
              <a:buChar char="•"/>
            </a:pPr>
            <a:r>
              <a:rPr kumimoji="1" lang="ja-JP" altLang="en-US" sz="1400" dirty="0"/>
              <a:t>市場参入の足がかりとなるエントリー市場（規模）、初期顧客像とその顧客へのリーチ方法　など</a:t>
            </a:r>
            <a:endParaRPr kumimoji="1" lang="en-US" altLang="ja-JP" sz="1400" dirty="0"/>
          </a:p>
          <a:p>
            <a:pPr>
              <a:lnSpc>
                <a:spcPct val="150000"/>
              </a:lnSpc>
            </a:pPr>
            <a:endParaRPr kumimoji="1" lang="en-US" altLang="ja-JP" sz="1400" dirty="0"/>
          </a:p>
          <a:p>
            <a:pPr marL="285750" indent="-285750">
              <a:lnSpc>
                <a:spcPct val="150000"/>
              </a:lnSpc>
              <a:buFont typeface="Arial" panose="020B0604020202020204" pitchFamily="34" charset="0"/>
              <a:buChar char="•"/>
            </a:pPr>
            <a:endParaRPr kumimoji="1" lang="en-US" altLang="ja-JP" sz="1400" dirty="0"/>
          </a:p>
          <a:p>
            <a:pPr>
              <a:lnSpc>
                <a:spcPct val="150000"/>
              </a:lnSpc>
            </a:pPr>
            <a:endParaRPr kumimoji="1" lang="en-US" altLang="ja-JP" sz="1400" dirty="0"/>
          </a:p>
          <a:p>
            <a:pPr marL="285750" indent="-285750">
              <a:lnSpc>
                <a:spcPct val="150000"/>
              </a:lnSpc>
              <a:buFont typeface="Arial" panose="020B0604020202020204" pitchFamily="34" charset="0"/>
              <a:buChar char="•"/>
            </a:pPr>
            <a:endParaRPr kumimoji="1" lang="ja-JP" altLang="en-US" sz="1400" dirty="0"/>
          </a:p>
        </p:txBody>
      </p:sp>
      <p:sp>
        <p:nvSpPr>
          <p:cNvPr id="20" name="テキスト ボックス 19">
            <a:extLst>
              <a:ext uri="{FF2B5EF4-FFF2-40B4-BE49-F238E27FC236}">
                <a16:creationId xmlns:a16="http://schemas.microsoft.com/office/drawing/2014/main" id="{D6A1C517-5E61-8047-BEC5-365943FC06AB}"/>
              </a:ext>
            </a:extLst>
          </p:cNvPr>
          <p:cNvSpPr txBox="1"/>
          <p:nvPr/>
        </p:nvSpPr>
        <p:spPr>
          <a:xfrm>
            <a:off x="7808745" y="51524"/>
            <a:ext cx="1261815" cy="438791"/>
          </a:xfrm>
          <a:prstGeom prst="rect">
            <a:avLst/>
          </a:prstGeom>
          <a:solidFill>
            <a:schemeClr val="tx1">
              <a:lumMod val="75000"/>
              <a:lumOff val="25000"/>
            </a:schemeClr>
          </a:solidFill>
          <a:ln w="44450" cmpd="thinThick">
            <a:solidFill>
              <a:schemeClr val="tx1">
                <a:lumMod val="75000"/>
                <a:lumOff val="25000"/>
              </a:schemeClr>
            </a:solidFill>
          </a:ln>
        </p:spPr>
        <p:txBody>
          <a:bodyPr wrap="square" lIns="36000" rIns="36000" rtlCol="0" anchor="ctr">
            <a:noAutofit/>
          </a:bodyPr>
          <a:lstStyle/>
          <a:p>
            <a:pPr algn="ctr"/>
            <a:r>
              <a:rPr kumimoji="1" lang="ja-JP" altLang="en-US" sz="1100" b="1" dirty="0">
                <a:solidFill>
                  <a:schemeClr val="bg1"/>
                </a:solidFill>
              </a:rPr>
              <a:t>顧客・市場</a:t>
            </a:r>
            <a:endParaRPr kumimoji="1" lang="en-US" altLang="ja-JP" sz="1100" b="1" dirty="0">
              <a:solidFill>
                <a:schemeClr val="bg1"/>
              </a:solidFill>
            </a:endParaRPr>
          </a:p>
        </p:txBody>
      </p:sp>
    </p:spTree>
    <p:extLst>
      <p:ext uri="{BB962C8B-B14F-4D97-AF65-F5344CB8AC3E}">
        <p14:creationId xmlns:p14="http://schemas.microsoft.com/office/powerpoint/2010/main" val="3799499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線コネクタ 6">
            <a:extLst>
              <a:ext uri="{FF2B5EF4-FFF2-40B4-BE49-F238E27FC236}">
                <a16:creationId xmlns:a16="http://schemas.microsoft.com/office/drawing/2014/main" id="{D366B3E6-0C6D-264E-AC3D-1F4449062B0B}"/>
              </a:ext>
            </a:extLst>
          </p:cNvPr>
          <p:cNvCxnSpPr/>
          <p:nvPr/>
        </p:nvCxnSpPr>
        <p:spPr>
          <a:xfrm>
            <a:off x="0" y="564718"/>
            <a:ext cx="9144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F5DFB369-2329-8F43-9F50-7F7216BC6AA4}"/>
              </a:ext>
            </a:extLst>
          </p:cNvPr>
          <p:cNvSpPr txBox="1"/>
          <p:nvPr/>
        </p:nvSpPr>
        <p:spPr>
          <a:xfrm>
            <a:off x="-1" y="90210"/>
            <a:ext cx="3165231" cy="400110"/>
          </a:xfrm>
          <a:prstGeom prst="rect">
            <a:avLst/>
          </a:prstGeom>
          <a:noFill/>
        </p:spPr>
        <p:txBody>
          <a:bodyPr wrap="square" rtlCol="0">
            <a:spAutoFit/>
          </a:bodyPr>
          <a:lstStyle/>
          <a:p>
            <a:r>
              <a:rPr kumimoji="1" lang="ja-JP" altLang="en-US" sz="2000" b="1"/>
              <a:t>４．スライドタイトル</a:t>
            </a:r>
          </a:p>
        </p:txBody>
      </p:sp>
      <p:cxnSp>
        <p:nvCxnSpPr>
          <p:cNvPr id="11" name="直線コネクタ 10">
            <a:extLst>
              <a:ext uri="{FF2B5EF4-FFF2-40B4-BE49-F238E27FC236}">
                <a16:creationId xmlns:a16="http://schemas.microsoft.com/office/drawing/2014/main" id="{CC1777C2-F82E-2C46-89A7-3248A1C2B7CB}"/>
              </a:ext>
            </a:extLst>
          </p:cNvPr>
          <p:cNvCxnSpPr/>
          <p:nvPr/>
        </p:nvCxnSpPr>
        <p:spPr>
          <a:xfrm>
            <a:off x="0" y="537216"/>
            <a:ext cx="9144000"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262DBA0E-4CD6-4CF6-A60D-A6C5451E8956}"/>
              </a:ext>
            </a:extLst>
          </p:cNvPr>
          <p:cNvSpPr txBox="1"/>
          <p:nvPr/>
        </p:nvSpPr>
        <p:spPr>
          <a:xfrm>
            <a:off x="1343722" y="926960"/>
            <a:ext cx="6456556" cy="4931974"/>
          </a:xfrm>
          <a:prstGeom prst="rect">
            <a:avLst/>
          </a:prstGeom>
          <a:solidFill>
            <a:schemeClr val="bg2"/>
          </a:solidFill>
        </p:spPr>
        <p:txBody>
          <a:bodyPr wrap="square" rtlCol="0">
            <a:noAutofit/>
          </a:bodyPr>
          <a:lstStyle/>
          <a:p>
            <a:pPr>
              <a:lnSpc>
                <a:spcPct val="150000"/>
              </a:lnSpc>
            </a:pPr>
            <a:r>
              <a:rPr kumimoji="1" lang="en-US" altLang="ja-JP" sz="1400" b="1" dirty="0"/>
              <a:t>【</a:t>
            </a:r>
            <a:r>
              <a:rPr kumimoji="1" lang="ja-JP" altLang="en-US" sz="1400" b="1" dirty="0"/>
              <a:t>記載内容・</a:t>
            </a:r>
            <a:r>
              <a:rPr kumimoji="1" lang="ja-JP" altLang="en-US" sz="1400" b="1"/>
              <a:t>ポイント</a:t>
            </a:r>
            <a:r>
              <a:rPr kumimoji="1" lang="en-US" altLang="ja-JP" sz="1400" b="1" dirty="0"/>
              <a:t>】</a:t>
            </a:r>
          </a:p>
          <a:p>
            <a:pPr marL="285750" indent="-285750">
              <a:lnSpc>
                <a:spcPct val="150000"/>
              </a:lnSpc>
              <a:buFont typeface="Wingdings" pitchFamily="2" charset="2"/>
              <a:buChar char="Ø"/>
            </a:pPr>
            <a:r>
              <a:rPr kumimoji="1" lang="ja-JP" altLang="en-US" sz="1400" b="1" dirty="0"/>
              <a:t>企業化の方法</a:t>
            </a:r>
            <a:endParaRPr kumimoji="1" lang="en-US" altLang="ja-JP" sz="1400" dirty="0"/>
          </a:p>
          <a:p>
            <a:pPr marL="285750" indent="-285750">
              <a:lnSpc>
                <a:spcPct val="150000"/>
              </a:lnSpc>
              <a:buFont typeface="Arial" panose="020B0604020202020204" pitchFamily="34" charset="0"/>
              <a:buChar char="•"/>
            </a:pPr>
            <a:r>
              <a:rPr kumimoji="1" lang="ja-JP" altLang="en-US" sz="1400" dirty="0"/>
              <a:t>新会社設立、別の会社への生産・販売委託など（ビジネスモデル）</a:t>
            </a:r>
            <a:endParaRPr kumimoji="1" lang="en-US" altLang="ja-JP" sz="1400" dirty="0"/>
          </a:p>
          <a:p>
            <a:pPr>
              <a:lnSpc>
                <a:spcPct val="150000"/>
              </a:lnSpc>
            </a:pPr>
            <a:endParaRPr kumimoji="1" lang="en-US" altLang="ja-JP" sz="1400" dirty="0"/>
          </a:p>
          <a:p>
            <a:pPr marL="285750" indent="-285750">
              <a:lnSpc>
                <a:spcPct val="150000"/>
              </a:lnSpc>
              <a:buFont typeface="Wingdings" pitchFamily="2" charset="2"/>
              <a:buChar char="Ø"/>
            </a:pPr>
            <a:r>
              <a:rPr kumimoji="1" lang="ja-JP" altLang="en-US" sz="1400" b="1" dirty="0"/>
              <a:t>企業化のスケジュール</a:t>
            </a:r>
            <a:endParaRPr kumimoji="1" lang="en-US" altLang="ja-JP" sz="1400" b="1" dirty="0"/>
          </a:p>
          <a:p>
            <a:pPr marL="285750" indent="-285750">
              <a:lnSpc>
                <a:spcPct val="150000"/>
              </a:lnSpc>
              <a:buFont typeface="Arial" panose="020B0604020202020204" pitchFamily="34" charset="0"/>
              <a:buChar char="•"/>
            </a:pPr>
            <a:r>
              <a:rPr kumimoji="1" lang="ja-JP" altLang="en-US" sz="1400" dirty="0"/>
              <a:t>助成金受領後の具体的なスケジュール・プロセスについて</a:t>
            </a:r>
            <a:endParaRPr kumimoji="1" lang="en-US" altLang="ja-JP" sz="1400" dirty="0"/>
          </a:p>
          <a:p>
            <a:pPr>
              <a:lnSpc>
                <a:spcPct val="150000"/>
              </a:lnSpc>
            </a:pPr>
            <a:endParaRPr kumimoji="1" lang="en-US" altLang="ja-JP" sz="1400" dirty="0"/>
          </a:p>
          <a:p>
            <a:pPr marL="285750" indent="-285750">
              <a:lnSpc>
                <a:spcPct val="150000"/>
              </a:lnSpc>
              <a:buFont typeface="Wingdings" pitchFamily="2" charset="2"/>
              <a:buChar char="Ø"/>
            </a:pPr>
            <a:r>
              <a:rPr kumimoji="1" lang="ja-JP" altLang="en-US" sz="1400" b="1" dirty="0"/>
              <a:t>企業化チーム</a:t>
            </a:r>
            <a:endParaRPr kumimoji="1" lang="en-US" altLang="ja-JP" sz="1400" b="1" dirty="0"/>
          </a:p>
          <a:p>
            <a:pPr marL="285750" indent="-285750">
              <a:lnSpc>
                <a:spcPct val="150000"/>
              </a:lnSpc>
              <a:buFont typeface="Arial" panose="020B0604020202020204" pitchFamily="34" charset="0"/>
              <a:buChar char="•"/>
            </a:pPr>
            <a:r>
              <a:rPr kumimoji="1" lang="ja-JP" altLang="en-US" sz="1400" dirty="0"/>
              <a:t>企業化チームの紹介</a:t>
            </a:r>
            <a:endParaRPr kumimoji="1" lang="en-US" altLang="ja-JP" sz="1400" dirty="0"/>
          </a:p>
          <a:p>
            <a:pPr marL="285750" indent="-285750">
              <a:lnSpc>
                <a:spcPct val="150000"/>
              </a:lnSpc>
              <a:buFont typeface="Arial" panose="020B0604020202020204" pitchFamily="34" charset="0"/>
              <a:buChar char="•"/>
            </a:pPr>
            <a:r>
              <a:rPr kumimoji="1" lang="ja-JP" altLang="en-US" sz="1400" dirty="0"/>
              <a:t>起業を目指す場合、経営者候補はいるか</a:t>
            </a:r>
            <a:endParaRPr kumimoji="1" lang="en-US" altLang="ja-JP" sz="1400" dirty="0"/>
          </a:p>
          <a:p>
            <a:pPr>
              <a:lnSpc>
                <a:spcPct val="150000"/>
              </a:lnSpc>
            </a:pPr>
            <a:endParaRPr kumimoji="1" lang="en-US" altLang="ja-JP" sz="1400" b="1" dirty="0"/>
          </a:p>
          <a:p>
            <a:pPr marL="285750" indent="-285750">
              <a:lnSpc>
                <a:spcPct val="150000"/>
              </a:lnSpc>
              <a:buFont typeface="Wingdings" pitchFamily="2" charset="2"/>
              <a:buChar char="Ø"/>
            </a:pPr>
            <a:r>
              <a:rPr kumimoji="1" lang="ja-JP" altLang="en-US" sz="1400" b="1" dirty="0"/>
              <a:t>助成金の使途</a:t>
            </a:r>
            <a:endParaRPr kumimoji="1" lang="en-US" altLang="ja-JP" sz="1400" b="1" dirty="0"/>
          </a:p>
          <a:p>
            <a:pPr marL="285750" indent="-285750">
              <a:lnSpc>
                <a:spcPct val="150000"/>
              </a:lnSpc>
              <a:buFont typeface="Arial" panose="020B0604020202020204" pitchFamily="34" charset="0"/>
              <a:buChar char="•"/>
            </a:pPr>
            <a:r>
              <a:rPr kumimoji="1" lang="ja-JP" altLang="en-US" sz="1400" dirty="0"/>
              <a:t>今後の企業化計画と本助成金の資金使途について</a:t>
            </a:r>
            <a:endParaRPr kumimoji="1" lang="en-US" altLang="ja-JP" sz="1400" dirty="0"/>
          </a:p>
          <a:p>
            <a:pPr marL="285750" indent="-285750">
              <a:lnSpc>
                <a:spcPct val="150000"/>
              </a:lnSpc>
              <a:buFont typeface="Arial" panose="020B0604020202020204" pitchFamily="34" charset="0"/>
              <a:buChar char="•"/>
            </a:pPr>
            <a:r>
              <a:rPr kumimoji="1" lang="ja-JP" altLang="en-US" sz="1400" dirty="0"/>
              <a:t>本助成金で何を仮説検証するのか　など</a:t>
            </a:r>
            <a:endParaRPr kumimoji="1" lang="en-US" altLang="ja-JP" sz="1400" dirty="0"/>
          </a:p>
          <a:p>
            <a:pPr marL="285750" indent="-285750">
              <a:lnSpc>
                <a:spcPct val="150000"/>
              </a:lnSpc>
              <a:buFont typeface="Arial" panose="020B0604020202020204" pitchFamily="34" charset="0"/>
              <a:buChar char="•"/>
            </a:pPr>
            <a:endParaRPr kumimoji="1" lang="en-US" altLang="ja-JP" sz="1400" dirty="0"/>
          </a:p>
          <a:p>
            <a:pPr marL="285750" indent="-285750">
              <a:lnSpc>
                <a:spcPct val="150000"/>
              </a:lnSpc>
              <a:buFont typeface="Arial" panose="020B0604020202020204" pitchFamily="34" charset="0"/>
              <a:buChar char="•"/>
            </a:pPr>
            <a:endParaRPr kumimoji="1" lang="ja-JP" altLang="en-US" sz="1400" dirty="0"/>
          </a:p>
        </p:txBody>
      </p:sp>
      <p:sp>
        <p:nvSpPr>
          <p:cNvPr id="8" name="テキスト ボックス 7">
            <a:extLst>
              <a:ext uri="{FF2B5EF4-FFF2-40B4-BE49-F238E27FC236}">
                <a16:creationId xmlns:a16="http://schemas.microsoft.com/office/drawing/2014/main" id="{494CC275-BCD0-7449-8F14-50B2CEC56F92}"/>
              </a:ext>
            </a:extLst>
          </p:cNvPr>
          <p:cNvSpPr txBox="1"/>
          <p:nvPr/>
        </p:nvSpPr>
        <p:spPr>
          <a:xfrm>
            <a:off x="7808745" y="51524"/>
            <a:ext cx="1261815" cy="438791"/>
          </a:xfrm>
          <a:prstGeom prst="rect">
            <a:avLst/>
          </a:prstGeom>
          <a:solidFill>
            <a:schemeClr val="tx1">
              <a:lumMod val="75000"/>
              <a:lumOff val="25000"/>
            </a:schemeClr>
          </a:solidFill>
          <a:ln w="44450" cmpd="thinThick">
            <a:solidFill>
              <a:schemeClr val="tx1">
                <a:lumMod val="75000"/>
                <a:lumOff val="25000"/>
              </a:schemeClr>
            </a:solidFill>
          </a:ln>
        </p:spPr>
        <p:txBody>
          <a:bodyPr wrap="square" lIns="36000" rIns="36000" rtlCol="0" anchor="ctr">
            <a:noAutofit/>
          </a:bodyPr>
          <a:lstStyle/>
          <a:p>
            <a:pPr algn="ctr"/>
            <a:r>
              <a:rPr kumimoji="1" lang="ja-JP" altLang="en-US" sz="1100" b="1">
                <a:solidFill>
                  <a:schemeClr val="bg1"/>
                </a:solidFill>
              </a:rPr>
              <a:t>具体的な</a:t>
            </a:r>
            <a:endParaRPr kumimoji="1" lang="en-US" altLang="ja-JP" sz="1100" b="1" dirty="0">
              <a:solidFill>
                <a:schemeClr val="bg1"/>
              </a:solidFill>
            </a:endParaRPr>
          </a:p>
          <a:p>
            <a:pPr algn="ctr"/>
            <a:r>
              <a:rPr kumimoji="1" lang="ja-JP" altLang="en-US" sz="1100" b="1">
                <a:solidFill>
                  <a:schemeClr val="bg1"/>
                </a:solidFill>
              </a:rPr>
              <a:t>企業化計画</a:t>
            </a:r>
            <a:endParaRPr kumimoji="1" lang="en-US" altLang="ja-JP" sz="1100" b="1" dirty="0">
              <a:solidFill>
                <a:schemeClr val="bg1"/>
              </a:solidFill>
            </a:endParaRPr>
          </a:p>
        </p:txBody>
      </p:sp>
    </p:spTree>
    <p:extLst>
      <p:ext uri="{BB962C8B-B14F-4D97-AF65-F5344CB8AC3E}">
        <p14:creationId xmlns:p14="http://schemas.microsoft.com/office/powerpoint/2010/main" val="57836941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9139</TotalTime>
  <Words>1027</Words>
  <Application>Microsoft Office PowerPoint</Application>
  <PresentationFormat>画面に合わせる (4:3)</PresentationFormat>
  <Paragraphs>197</Paragraphs>
  <Slides>7</Slides>
  <Notes>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游ゴシック</vt:lpstr>
      <vt:lpstr>游明朝</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洋平 横溝</dc:creator>
  <cp:lastModifiedBy>小林　大瞬</cp:lastModifiedBy>
  <cp:revision>24</cp:revision>
  <cp:lastPrinted>2022-03-23T09:06:32Z</cp:lastPrinted>
  <dcterms:created xsi:type="dcterms:W3CDTF">2022-03-16T04:19:26Z</dcterms:created>
  <dcterms:modified xsi:type="dcterms:W3CDTF">2023-05-02T04:37:58Z</dcterms:modified>
</cp:coreProperties>
</file>